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heme/themeOverride5.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heme/themeOverride6.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7.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theme/themeOverride8.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9.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2" r:id="rId2"/>
    <p:sldId id="288" r:id="rId3"/>
    <p:sldId id="258" r:id="rId4"/>
    <p:sldId id="295" r:id="rId5"/>
    <p:sldId id="328" r:id="rId6"/>
    <p:sldId id="329" r:id="rId7"/>
    <p:sldId id="330" r:id="rId8"/>
    <p:sldId id="320" r:id="rId9"/>
    <p:sldId id="331" r:id="rId10"/>
    <p:sldId id="327" r:id="rId11"/>
    <p:sldId id="332" r:id="rId12"/>
    <p:sldId id="333" r:id="rId13"/>
    <p:sldId id="335" r:id="rId14"/>
    <p:sldId id="334" r:id="rId15"/>
    <p:sldId id="323" r:id="rId16"/>
    <p:sldId id="336" r:id="rId17"/>
    <p:sldId id="337" r:id="rId18"/>
    <p:sldId id="338" r:id="rId19"/>
    <p:sldId id="339" r:id="rId20"/>
    <p:sldId id="31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7EDA"/>
    <a:srgbClr val="004EA2"/>
    <a:srgbClr val="A7C6DC"/>
    <a:srgbClr val="7F7F7F"/>
    <a:srgbClr val="0A55A6"/>
    <a:srgbClr val="2C7CB3"/>
    <a:srgbClr val="035C9C"/>
    <a:srgbClr val="0363A5"/>
    <a:srgbClr val="035C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09" autoAdjust="0"/>
    <p:restoredTop sz="94660"/>
  </p:normalViewPr>
  <p:slideViewPr>
    <p:cSldViewPr snapToGrid="0" showGuides="1">
      <p:cViewPr varScale="1">
        <p:scale>
          <a:sx n="114" d="100"/>
          <a:sy n="114" d="100"/>
        </p:scale>
        <p:origin x="624" y="102"/>
      </p:cViewPr>
      <p:guideLst>
        <p:guide orient="horz" pos="2160"/>
        <p:guide pos="3840"/>
      </p:guideLst>
    </p:cSldViewPr>
  </p:slideViewPr>
  <p:notesTextViewPr>
    <p:cViewPr>
      <p:scale>
        <a:sx n="1" d="1"/>
        <a:sy n="1" d="1"/>
      </p:scale>
      <p:origin x="0" y="0"/>
    </p:cViewPr>
  </p:notesTextViewPr>
  <p:sorterViewPr>
    <p:cViewPr>
      <p:scale>
        <a:sx n="66" d="100"/>
        <a:sy n="66" d="100"/>
      </p:scale>
      <p:origin x="0" y="-32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C6262-C5EE-49E8-82C9-5B482EFE4728}" type="datetimeFigureOut">
              <a:rPr lang="zh-CN" altLang="en-US" smtClean="0"/>
              <a:t>2020-12-04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321C3-B83B-4F67-8F2E-568770AE23BF}" type="slidenum">
              <a:rPr lang="zh-CN" altLang="en-US" smtClean="0"/>
              <a:t>‹#›</a:t>
            </a:fld>
            <a:endParaRPr lang="zh-CN" altLang="en-US"/>
          </a:p>
        </p:txBody>
      </p:sp>
    </p:spTree>
    <p:extLst>
      <p:ext uri="{BB962C8B-B14F-4D97-AF65-F5344CB8AC3E}">
        <p14:creationId xmlns:p14="http://schemas.microsoft.com/office/powerpoint/2010/main" val="1851725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E321C3-B83B-4F67-8F2E-568770AE23BF}" type="slidenum">
              <a:rPr lang="zh-CN" altLang="en-US" smtClean="0"/>
              <a:t>1</a:t>
            </a:fld>
            <a:endParaRPr lang="zh-CN" altLang="en-US"/>
          </a:p>
        </p:txBody>
      </p:sp>
    </p:spTree>
    <p:extLst>
      <p:ext uri="{BB962C8B-B14F-4D97-AF65-F5344CB8AC3E}">
        <p14:creationId xmlns:p14="http://schemas.microsoft.com/office/powerpoint/2010/main" val="3481183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D7E1F-682C-4D2A-A506-5EFB69BAF2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595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D7E1F-682C-4D2A-A506-5EFB69BAF2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9171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13</a:t>
            </a:fld>
            <a:endParaRPr lang="zh-CN" altLang="en-US"/>
          </a:p>
        </p:txBody>
      </p:sp>
    </p:spTree>
    <p:extLst>
      <p:ext uri="{BB962C8B-B14F-4D97-AF65-F5344CB8AC3E}">
        <p14:creationId xmlns:p14="http://schemas.microsoft.com/office/powerpoint/2010/main" val="705293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14</a:t>
            </a:fld>
            <a:endParaRPr lang="zh-CN" altLang="en-US"/>
          </a:p>
        </p:txBody>
      </p:sp>
    </p:spTree>
    <p:extLst>
      <p:ext uri="{BB962C8B-B14F-4D97-AF65-F5344CB8AC3E}">
        <p14:creationId xmlns:p14="http://schemas.microsoft.com/office/powerpoint/2010/main" val="996862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15</a:t>
            </a:fld>
            <a:endParaRPr lang="zh-CN" altLang="en-US"/>
          </a:p>
        </p:txBody>
      </p:sp>
    </p:spTree>
    <p:extLst>
      <p:ext uri="{BB962C8B-B14F-4D97-AF65-F5344CB8AC3E}">
        <p14:creationId xmlns:p14="http://schemas.microsoft.com/office/powerpoint/2010/main" val="2350819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16</a:t>
            </a:fld>
            <a:endParaRPr lang="zh-CN" altLang="en-US"/>
          </a:p>
        </p:txBody>
      </p:sp>
    </p:spTree>
    <p:extLst>
      <p:ext uri="{BB962C8B-B14F-4D97-AF65-F5344CB8AC3E}">
        <p14:creationId xmlns:p14="http://schemas.microsoft.com/office/powerpoint/2010/main" val="3348166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17</a:t>
            </a:fld>
            <a:endParaRPr lang="zh-CN" altLang="en-US"/>
          </a:p>
        </p:txBody>
      </p:sp>
    </p:spTree>
    <p:extLst>
      <p:ext uri="{BB962C8B-B14F-4D97-AF65-F5344CB8AC3E}">
        <p14:creationId xmlns:p14="http://schemas.microsoft.com/office/powerpoint/2010/main" val="3090048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18</a:t>
            </a:fld>
            <a:endParaRPr lang="zh-CN" altLang="en-US"/>
          </a:p>
        </p:txBody>
      </p:sp>
    </p:spTree>
    <p:extLst>
      <p:ext uri="{BB962C8B-B14F-4D97-AF65-F5344CB8AC3E}">
        <p14:creationId xmlns:p14="http://schemas.microsoft.com/office/powerpoint/2010/main" val="1847110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19</a:t>
            </a:fld>
            <a:endParaRPr lang="zh-CN" altLang="en-US"/>
          </a:p>
        </p:txBody>
      </p:sp>
    </p:spTree>
    <p:extLst>
      <p:ext uri="{BB962C8B-B14F-4D97-AF65-F5344CB8AC3E}">
        <p14:creationId xmlns:p14="http://schemas.microsoft.com/office/powerpoint/2010/main" val="51923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20</a:t>
            </a:fld>
            <a:endParaRPr lang="zh-CN" altLang="en-US"/>
          </a:p>
        </p:txBody>
      </p:sp>
    </p:spTree>
    <p:extLst>
      <p:ext uri="{BB962C8B-B14F-4D97-AF65-F5344CB8AC3E}">
        <p14:creationId xmlns:p14="http://schemas.microsoft.com/office/powerpoint/2010/main" val="145292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2</a:t>
            </a:fld>
            <a:endParaRPr lang="zh-CN" altLang="en-US"/>
          </a:p>
        </p:txBody>
      </p:sp>
    </p:spTree>
    <p:extLst>
      <p:ext uri="{BB962C8B-B14F-4D97-AF65-F5344CB8AC3E}">
        <p14:creationId xmlns:p14="http://schemas.microsoft.com/office/powerpoint/2010/main" val="387691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3</a:t>
            </a:fld>
            <a:endParaRPr lang="zh-CN" altLang="en-US"/>
          </a:p>
        </p:txBody>
      </p:sp>
    </p:spTree>
    <p:extLst>
      <p:ext uri="{BB962C8B-B14F-4D97-AF65-F5344CB8AC3E}">
        <p14:creationId xmlns:p14="http://schemas.microsoft.com/office/powerpoint/2010/main" val="142632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4</a:t>
            </a:fld>
            <a:endParaRPr lang="zh-CN" altLang="en-US"/>
          </a:p>
        </p:txBody>
      </p:sp>
    </p:spTree>
    <p:extLst>
      <p:ext uri="{BB962C8B-B14F-4D97-AF65-F5344CB8AC3E}">
        <p14:creationId xmlns:p14="http://schemas.microsoft.com/office/powerpoint/2010/main" val="3167093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5</a:t>
            </a:fld>
            <a:endParaRPr lang="zh-CN" altLang="en-US"/>
          </a:p>
        </p:txBody>
      </p:sp>
    </p:spTree>
    <p:extLst>
      <p:ext uri="{BB962C8B-B14F-4D97-AF65-F5344CB8AC3E}">
        <p14:creationId xmlns:p14="http://schemas.microsoft.com/office/powerpoint/2010/main" val="917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6</a:t>
            </a:fld>
            <a:endParaRPr lang="zh-CN" altLang="en-US"/>
          </a:p>
        </p:txBody>
      </p:sp>
    </p:spTree>
    <p:extLst>
      <p:ext uri="{BB962C8B-B14F-4D97-AF65-F5344CB8AC3E}">
        <p14:creationId xmlns:p14="http://schemas.microsoft.com/office/powerpoint/2010/main" val="261661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8</a:t>
            </a:fld>
            <a:endParaRPr lang="zh-CN" altLang="en-US"/>
          </a:p>
        </p:txBody>
      </p:sp>
    </p:spTree>
    <p:extLst>
      <p:ext uri="{BB962C8B-B14F-4D97-AF65-F5344CB8AC3E}">
        <p14:creationId xmlns:p14="http://schemas.microsoft.com/office/powerpoint/2010/main" val="154906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FD7E1F-682C-4D2A-A506-5EFB69BAF2A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64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FD7E1F-682C-4D2A-A506-5EFB69BAF2A1}" type="slidenum">
              <a:rPr lang="zh-CN" altLang="en-US" smtClean="0"/>
              <a:t>10</a:t>
            </a:fld>
            <a:endParaRPr lang="zh-CN" altLang="en-US"/>
          </a:p>
        </p:txBody>
      </p:sp>
    </p:spTree>
    <p:extLst>
      <p:ext uri="{BB962C8B-B14F-4D97-AF65-F5344CB8AC3E}">
        <p14:creationId xmlns:p14="http://schemas.microsoft.com/office/powerpoint/2010/main" val="398603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8032A-B20A-4D61-930B-4D827A8AEE5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4AC396-59C7-4E2F-A700-E53D3F8F2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6C9892-3A12-48D3-8E07-3783FE887C2A}"/>
              </a:ext>
            </a:extLst>
          </p:cNvPr>
          <p:cNvSpPr>
            <a:spLocks noGrp="1"/>
          </p:cNvSpPr>
          <p:nvPr>
            <p:ph type="dt" sz="half" idx="10"/>
          </p:nvPr>
        </p:nvSpPr>
        <p:spPr/>
        <p:txBody>
          <a:bodyPr/>
          <a:lstStyle/>
          <a:p>
            <a:fld id="{55710F19-8CFC-41BA-AB99-D3970B82F7EB}" type="datetimeFigureOut">
              <a:rPr lang="zh-CN" altLang="en-US" smtClean="0"/>
              <a:t>2020-12-04</a:t>
            </a:fld>
            <a:endParaRPr lang="zh-CN" altLang="en-US"/>
          </a:p>
        </p:txBody>
      </p:sp>
      <p:sp>
        <p:nvSpPr>
          <p:cNvPr id="5" name="页脚占位符 4">
            <a:extLst>
              <a:ext uri="{FF2B5EF4-FFF2-40B4-BE49-F238E27FC236}">
                <a16:creationId xmlns:a16="http://schemas.microsoft.com/office/drawing/2014/main" id="{19D006B2-C4AB-45A6-B40C-6A02FDF8A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4EDEEE-6D9E-441E-8A29-C8C6F7697A66}"/>
              </a:ext>
            </a:extLst>
          </p:cNvPr>
          <p:cNvSpPr>
            <a:spLocks noGrp="1"/>
          </p:cNvSpPr>
          <p:nvPr>
            <p:ph type="sldNum" sz="quarter" idx="12"/>
          </p:nvPr>
        </p:nvSpPr>
        <p:spPr/>
        <p:txBody>
          <a:bodyPr/>
          <a:lstStyle/>
          <a:p>
            <a:fld id="{03A7425F-DEC4-4455-AD0B-2B1C49DF3531}" type="slidenum">
              <a:rPr lang="zh-CN" altLang="en-US" smtClean="0"/>
              <a:t>‹#›</a:t>
            </a:fld>
            <a:endParaRPr lang="zh-CN" altLang="en-US"/>
          </a:p>
        </p:txBody>
      </p:sp>
    </p:spTree>
    <p:extLst>
      <p:ext uri="{BB962C8B-B14F-4D97-AF65-F5344CB8AC3E}">
        <p14:creationId xmlns:p14="http://schemas.microsoft.com/office/powerpoint/2010/main" val="400560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E5E06-2A11-41B6-8871-36FE65E05F4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4EA20C-945C-4B54-8FF4-05F0638B0D2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DDBE8B-C4A9-4E30-B103-F3D78E32F78F}"/>
              </a:ext>
            </a:extLst>
          </p:cNvPr>
          <p:cNvSpPr>
            <a:spLocks noGrp="1"/>
          </p:cNvSpPr>
          <p:nvPr>
            <p:ph type="dt" sz="half" idx="10"/>
          </p:nvPr>
        </p:nvSpPr>
        <p:spPr/>
        <p:txBody>
          <a:bodyPr/>
          <a:lstStyle/>
          <a:p>
            <a:fld id="{55710F19-8CFC-41BA-AB99-D3970B82F7EB}" type="datetimeFigureOut">
              <a:rPr lang="zh-CN" altLang="en-US" smtClean="0"/>
              <a:t>2020-12-04</a:t>
            </a:fld>
            <a:endParaRPr lang="zh-CN" altLang="en-US"/>
          </a:p>
        </p:txBody>
      </p:sp>
      <p:sp>
        <p:nvSpPr>
          <p:cNvPr id="5" name="页脚占位符 4">
            <a:extLst>
              <a:ext uri="{FF2B5EF4-FFF2-40B4-BE49-F238E27FC236}">
                <a16:creationId xmlns:a16="http://schemas.microsoft.com/office/drawing/2014/main" id="{45FA5AD8-9911-4B6F-8419-4F614CAA83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A2C6D1-7E00-4617-81F8-F4D840AE4F9E}"/>
              </a:ext>
            </a:extLst>
          </p:cNvPr>
          <p:cNvSpPr>
            <a:spLocks noGrp="1"/>
          </p:cNvSpPr>
          <p:nvPr>
            <p:ph type="sldNum" sz="quarter" idx="12"/>
          </p:nvPr>
        </p:nvSpPr>
        <p:spPr/>
        <p:txBody>
          <a:bodyPr/>
          <a:lstStyle/>
          <a:p>
            <a:fld id="{03A7425F-DEC4-4455-AD0B-2B1C49DF3531}" type="slidenum">
              <a:rPr lang="zh-CN" altLang="en-US" smtClean="0"/>
              <a:t>‹#›</a:t>
            </a:fld>
            <a:endParaRPr lang="zh-CN" altLang="en-US"/>
          </a:p>
        </p:txBody>
      </p:sp>
    </p:spTree>
    <p:extLst>
      <p:ext uri="{BB962C8B-B14F-4D97-AF65-F5344CB8AC3E}">
        <p14:creationId xmlns:p14="http://schemas.microsoft.com/office/powerpoint/2010/main" val="3271023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23F58-FB6E-4414-88E4-78874379C6A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8F6D2DD-424F-4D6E-94F5-5EAEE11C54A7}"/>
              </a:ext>
            </a:extLst>
          </p:cNvPr>
          <p:cNvSpPr>
            <a:spLocks noGrp="1"/>
          </p:cNvSpPr>
          <p:nvPr>
            <p:ph type="dt" sz="half" idx="10"/>
          </p:nvPr>
        </p:nvSpPr>
        <p:spPr/>
        <p:txBody>
          <a:bodyPr/>
          <a:lstStyle/>
          <a:p>
            <a:fld id="{55710F19-8CFC-41BA-AB99-D3970B82F7EB}" type="datetimeFigureOut">
              <a:rPr lang="zh-CN" altLang="en-US" smtClean="0"/>
              <a:t>2020-12-04</a:t>
            </a:fld>
            <a:endParaRPr lang="zh-CN" altLang="en-US"/>
          </a:p>
        </p:txBody>
      </p:sp>
      <p:sp>
        <p:nvSpPr>
          <p:cNvPr id="4" name="页脚占位符 3">
            <a:extLst>
              <a:ext uri="{FF2B5EF4-FFF2-40B4-BE49-F238E27FC236}">
                <a16:creationId xmlns:a16="http://schemas.microsoft.com/office/drawing/2014/main" id="{4ABC6221-42BE-4312-8D17-8678364816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0882B8E-FC45-4A17-A666-D9826D27B87B}"/>
              </a:ext>
            </a:extLst>
          </p:cNvPr>
          <p:cNvSpPr>
            <a:spLocks noGrp="1"/>
          </p:cNvSpPr>
          <p:nvPr>
            <p:ph type="sldNum" sz="quarter" idx="12"/>
          </p:nvPr>
        </p:nvSpPr>
        <p:spPr/>
        <p:txBody>
          <a:bodyPr/>
          <a:lstStyle/>
          <a:p>
            <a:fld id="{03A7425F-DEC4-4455-AD0B-2B1C49DF3531}" type="slidenum">
              <a:rPr lang="zh-CN" altLang="en-US" smtClean="0"/>
              <a:t>‹#›</a:t>
            </a:fld>
            <a:endParaRPr lang="zh-CN" altLang="en-US"/>
          </a:p>
        </p:txBody>
      </p:sp>
    </p:spTree>
    <p:extLst>
      <p:ext uri="{BB962C8B-B14F-4D97-AF65-F5344CB8AC3E}">
        <p14:creationId xmlns:p14="http://schemas.microsoft.com/office/powerpoint/2010/main" val="624839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8DCBB4-4435-4714-8BAA-4277D2227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4CD4F7D-F1AD-40BC-AD5B-952FD65858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6EB166F-7E37-43F9-95BD-F4C212350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10F19-8CFC-41BA-AB99-D3970B82F7EB}" type="datetimeFigureOut">
              <a:rPr lang="zh-CN" altLang="en-US" smtClean="0"/>
              <a:t>2020-12-04</a:t>
            </a:fld>
            <a:endParaRPr lang="zh-CN" altLang="en-US"/>
          </a:p>
        </p:txBody>
      </p:sp>
      <p:sp>
        <p:nvSpPr>
          <p:cNvPr id="5" name="页脚占位符 4">
            <a:extLst>
              <a:ext uri="{FF2B5EF4-FFF2-40B4-BE49-F238E27FC236}">
                <a16:creationId xmlns:a16="http://schemas.microsoft.com/office/drawing/2014/main" id="{E8171A76-7BF3-4B07-B28B-AAD6B8BCB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91A0754-2778-481F-AC59-50C239AB34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7425F-DEC4-4455-AD0B-2B1C49DF3531}" type="slidenum">
              <a:rPr lang="zh-CN" altLang="en-US" smtClean="0"/>
              <a:t>‹#›</a:t>
            </a:fld>
            <a:endParaRPr lang="zh-CN" altLang="en-US"/>
          </a:p>
        </p:txBody>
      </p:sp>
    </p:spTree>
    <p:extLst>
      <p:ext uri="{BB962C8B-B14F-4D97-AF65-F5344CB8AC3E}">
        <p14:creationId xmlns:p14="http://schemas.microsoft.com/office/powerpoint/2010/main" val="630125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hyperlink" Target="https://link.zhihu.com/?target=https%3A//arxiv.org/pdf/1812.02386.pdf"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8.xml"/><Relationship Id="rId6" Type="http://schemas.openxmlformats.org/officeDocument/2006/relationships/image" Target="../media/image5.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27.xml"/><Relationship Id="rId7" Type="http://schemas.openxmlformats.org/officeDocument/2006/relationships/image" Target="../media/image5.png"/><Relationship Id="rId2" Type="http://schemas.openxmlformats.org/officeDocument/2006/relationships/tags" Target="../tags/tag26.xml"/><Relationship Id="rId1" Type="http://schemas.openxmlformats.org/officeDocument/2006/relationships/themeOverride" Target="../theme/themeOverride9.x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28.xml"/><Relationship Id="rId9"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hemeOverride" Target="../theme/themeOverride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tags" Target="../tags/tag6.xml"/><Relationship Id="rId7" Type="http://schemas.openxmlformats.org/officeDocument/2006/relationships/image" Target="../media/image6.jp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Override" Target="../theme/themeOverride5.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8.png"/><Relationship Id="rId2" Type="http://schemas.openxmlformats.org/officeDocument/2006/relationships/tags" Target="../tags/tag9.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a:extLst>
              <a:ext uri="{FF2B5EF4-FFF2-40B4-BE49-F238E27FC236}">
                <a16:creationId xmlns:a16="http://schemas.microsoft.com/office/drawing/2014/main" id="{3DBE7E7C-B049-4902-A34B-0BC1AEF1535C}"/>
              </a:ext>
            </a:extLst>
          </p:cNvPr>
          <p:cNvCxnSpPr>
            <a:cxnSpLocks/>
            <a:stCxn id="26" idx="1"/>
            <a:endCxn id="26" idx="2"/>
          </p:cNvCxnSpPr>
          <p:nvPr/>
        </p:nvCxnSpPr>
        <p:spPr>
          <a:xfrm flipH="1">
            <a:off x="5036985" y="1754526"/>
            <a:ext cx="1117989" cy="3985867"/>
          </a:xfrm>
          <a:prstGeom prst="line">
            <a:avLst/>
          </a:prstGeom>
          <a:ln w="107950"/>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6D155800-8F15-4C9A-B7F6-5BE968331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4526"/>
            <a:ext cx="6154974" cy="3985867"/>
          </a:xfrm>
          <a:custGeom>
            <a:avLst/>
            <a:gdLst>
              <a:gd name="connsiteX0" fmla="*/ 321 w 3943295"/>
              <a:gd name="connsiteY0" fmla="*/ 0 h 2311888"/>
              <a:gd name="connsiteX1" fmla="*/ 3943295 w 3943295"/>
              <a:gd name="connsiteY1" fmla="*/ 0 h 2311888"/>
              <a:gd name="connsiteX2" fmla="*/ 3227035 w 3943295"/>
              <a:gd name="connsiteY2" fmla="*/ 2311888 h 2311888"/>
              <a:gd name="connsiteX3" fmla="*/ 321 w 3943295"/>
              <a:gd name="connsiteY3" fmla="*/ 2304796 h 2311888"/>
              <a:gd name="connsiteX4" fmla="*/ 321 w 3943295"/>
              <a:gd name="connsiteY4" fmla="*/ 0 h 2311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3295" h="2311888">
                <a:moveTo>
                  <a:pt x="321" y="0"/>
                </a:moveTo>
                <a:lnTo>
                  <a:pt x="3943295" y="0"/>
                </a:lnTo>
                <a:lnTo>
                  <a:pt x="3227035" y="2311888"/>
                </a:lnTo>
                <a:lnTo>
                  <a:pt x="321" y="2304796"/>
                </a:lnTo>
                <a:cubicBezTo>
                  <a:pt x="-2044" y="1538895"/>
                  <a:pt x="9777" y="765902"/>
                  <a:pt x="321" y="0"/>
                </a:cubicBezTo>
                <a:close/>
              </a:path>
            </a:pathLst>
          </a:custGeom>
        </p:spPr>
      </p:pic>
      <p:sp>
        <p:nvSpPr>
          <p:cNvPr id="6" name="任意多边形: 形状 5"/>
          <p:cNvSpPr/>
          <p:nvPr/>
        </p:nvSpPr>
        <p:spPr>
          <a:xfrm>
            <a:off x="3994912" y="2466647"/>
            <a:ext cx="8016815" cy="2587626"/>
          </a:xfrm>
          <a:custGeom>
            <a:avLst/>
            <a:gdLst>
              <a:gd name="connsiteX0" fmla="*/ 385762 w 4895850"/>
              <a:gd name="connsiteY0" fmla="*/ 0 h 1190625"/>
              <a:gd name="connsiteX1" fmla="*/ 0 w 4895850"/>
              <a:gd name="connsiteY1" fmla="*/ 1190625 h 1190625"/>
              <a:gd name="connsiteX2" fmla="*/ 4876800 w 4895850"/>
              <a:gd name="connsiteY2" fmla="*/ 1181100 h 1190625"/>
              <a:gd name="connsiteX3" fmla="*/ 4895850 w 4895850"/>
              <a:gd name="connsiteY3" fmla="*/ 14287 h 1190625"/>
              <a:gd name="connsiteX4" fmla="*/ 385762 w 4895850"/>
              <a:gd name="connsiteY4" fmla="*/ 0 h 1190625"/>
              <a:gd name="connsiteX0-1" fmla="*/ 385762 w 4891087"/>
              <a:gd name="connsiteY0-2" fmla="*/ 0 h 1190625"/>
              <a:gd name="connsiteX1-3" fmla="*/ 0 w 4891087"/>
              <a:gd name="connsiteY1-4" fmla="*/ 1190625 h 1190625"/>
              <a:gd name="connsiteX2-5" fmla="*/ 4876800 w 4891087"/>
              <a:gd name="connsiteY2-6" fmla="*/ 1181100 h 1190625"/>
              <a:gd name="connsiteX3-7" fmla="*/ 4891087 w 4891087"/>
              <a:gd name="connsiteY3-8" fmla="*/ 23812 h 1190625"/>
              <a:gd name="connsiteX4-9" fmla="*/ 385762 w 4891087"/>
              <a:gd name="connsiteY4-10" fmla="*/ 0 h 1190625"/>
              <a:gd name="connsiteX0-11" fmla="*/ 385762 w 4891087"/>
              <a:gd name="connsiteY0-12" fmla="*/ 0 h 1190625"/>
              <a:gd name="connsiteX1-13" fmla="*/ 0 w 4891087"/>
              <a:gd name="connsiteY1-14" fmla="*/ 1190625 h 1190625"/>
              <a:gd name="connsiteX2-15" fmla="*/ 4876800 w 4891087"/>
              <a:gd name="connsiteY2-16" fmla="*/ 1181100 h 1190625"/>
              <a:gd name="connsiteX3-17" fmla="*/ 4891087 w 4891087"/>
              <a:gd name="connsiteY3-18" fmla="*/ 0 h 1190625"/>
              <a:gd name="connsiteX4-19" fmla="*/ 385762 w 4891087"/>
              <a:gd name="connsiteY4-20" fmla="*/ 0 h 1190625"/>
              <a:gd name="connsiteX0-21" fmla="*/ 385762 w 4891087"/>
              <a:gd name="connsiteY0-22" fmla="*/ 0 h 1190625"/>
              <a:gd name="connsiteX1-23" fmla="*/ 0 w 4891087"/>
              <a:gd name="connsiteY1-24" fmla="*/ 1190625 h 1190625"/>
              <a:gd name="connsiteX2-25" fmla="*/ 4889717 w 4891087"/>
              <a:gd name="connsiteY2-26" fmla="*/ 1179440 h 1190625"/>
              <a:gd name="connsiteX3-27" fmla="*/ 4891087 w 4891087"/>
              <a:gd name="connsiteY3-28" fmla="*/ 0 h 1190625"/>
              <a:gd name="connsiteX4-29" fmla="*/ 385762 w 4891087"/>
              <a:gd name="connsiteY4-30" fmla="*/ 0 h 1190625"/>
              <a:gd name="connsiteX0-31" fmla="*/ 385762 w 4891087"/>
              <a:gd name="connsiteY0-32" fmla="*/ 0 h 1190625"/>
              <a:gd name="connsiteX1-33" fmla="*/ 0 w 4891087"/>
              <a:gd name="connsiteY1-34" fmla="*/ 1190625 h 1190625"/>
              <a:gd name="connsiteX2-35" fmla="*/ 4886026 w 4891087"/>
              <a:gd name="connsiteY2-36" fmla="*/ 1189400 h 1190625"/>
              <a:gd name="connsiteX3-37" fmla="*/ 4891087 w 4891087"/>
              <a:gd name="connsiteY3-38" fmla="*/ 0 h 1190625"/>
              <a:gd name="connsiteX4-39" fmla="*/ 385762 w 4891087"/>
              <a:gd name="connsiteY4-40" fmla="*/ 0 h 1190625"/>
              <a:gd name="connsiteX0-41" fmla="*/ 385762 w 4891087"/>
              <a:gd name="connsiteY0-42" fmla="*/ 0 h 1190625"/>
              <a:gd name="connsiteX1-43" fmla="*/ 0 w 4891087"/>
              <a:gd name="connsiteY1-44" fmla="*/ 1190625 h 1190625"/>
              <a:gd name="connsiteX2-45" fmla="*/ 4889717 w 4891087"/>
              <a:gd name="connsiteY2-46" fmla="*/ 1189400 h 1190625"/>
              <a:gd name="connsiteX3-47" fmla="*/ 4891087 w 4891087"/>
              <a:gd name="connsiteY3-48" fmla="*/ 0 h 1190625"/>
              <a:gd name="connsiteX4-49" fmla="*/ 385762 w 4891087"/>
              <a:gd name="connsiteY4-50" fmla="*/ 0 h 11906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91087" h="1190625">
                <a:moveTo>
                  <a:pt x="385762" y="0"/>
                </a:moveTo>
                <a:lnTo>
                  <a:pt x="0" y="1190625"/>
                </a:lnTo>
                <a:lnTo>
                  <a:pt x="4889717" y="1189400"/>
                </a:lnTo>
                <a:cubicBezTo>
                  <a:pt x="4890174" y="796253"/>
                  <a:pt x="4890630" y="393147"/>
                  <a:pt x="4891087" y="0"/>
                </a:cubicBezTo>
                <a:lnTo>
                  <a:pt x="385762" y="0"/>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343787" y="2807459"/>
            <a:ext cx="6848213" cy="830997"/>
          </a:xfrm>
          <a:prstGeom prst="rect">
            <a:avLst/>
          </a:prstGeom>
          <a:noFill/>
        </p:spPr>
        <p:txBody>
          <a:bodyPr wrap="square" rtlCol="0">
            <a:spAutoFit/>
          </a:bodyPr>
          <a:lstStyle/>
          <a:p>
            <a:r>
              <a:rPr lang="en-US" altLang="zh-CN" sz="2400" dirty="0" err="1">
                <a:solidFill>
                  <a:schemeClr val="bg2"/>
                </a:solidFill>
                <a:hlinkClick r:id="rId5">
                  <a:extLst>
                    <a:ext uri="{A12FA001-AC4F-418D-AE19-62706E023703}">
                      <ahyp:hlinkClr xmlns:ahyp="http://schemas.microsoft.com/office/drawing/2018/hyperlinkcolor" val="tx"/>
                    </a:ext>
                  </a:extLst>
                </a:hlinkClick>
              </a:rPr>
              <a:t>vChain</a:t>
            </a:r>
            <a:r>
              <a:rPr lang="en-US" altLang="zh-CN" sz="2400" dirty="0">
                <a:solidFill>
                  <a:schemeClr val="bg2"/>
                </a:solidFill>
                <a:hlinkClick r:id="rId5">
                  <a:extLst>
                    <a:ext uri="{A12FA001-AC4F-418D-AE19-62706E023703}">
                      <ahyp:hlinkClr xmlns:ahyp="http://schemas.microsoft.com/office/drawing/2018/hyperlinkcolor" val="tx"/>
                    </a:ext>
                  </a:extLst>
                </a:hlinkClick>
              </a:rPr>
              <a:t>: Enabling Verifiable Boolean Range Queries </a:t>
            </a:r>
          </a:p>
          <a:p>
            <a:r>
              <a:rPr lang="en-US" altLang="zh-CN" sz="2400" dirty="0">
                <a:solidFill>
                  <a:schemeClr val="bg2"/>
                </a:solidFill>
                <a:hlinkClick r:id="rId5">
                  <a:extLst>
                    <a:ext uri="{A12FA001-AC4F-418D-AE19-62706E023703}">
                      <ahyp:hlinkClr xmlns:ahyp="http://schemas.microsoft.com/office/drawing/2018/hyperlinkcolor" val="tx"/>
                    </a:ext>
                  </a:extLst>
                </a:hlinkClick>
              </a:rPr>
              <a:t>over Blockchain Databases</a:t>
            </a:r>
            <a:endParaRPr lang="zh-CN" sz="2400" b="1" dirty="0">
              <a:solidFill>
                <a:schemeClr val="bg2"/>
              </a:solidFill>
              <a:latin typeface="微软雅黑" panose="020B0503020204020204" charset="-122"/>
              <a:ea typeface="微软雅黑" panose="020B0503020204020204" charset="-122"/>
            </a:endParaRPr>
          </a:p>
        </p:txBody>
      </p:sp>
      <p:sp>
        <p:nvSpPr>
          <p:cNvPr id="17" name="矩形: 圆角 16"/>
          <p:cNvSpPr/>
          <p:nvPr/>
        </p:nvSpPr>
        <p:spPr>
          <a:xfrm>
            <a:off x="5496829" y="4333114"/>
            <a:ext cx="5012983" cy="335556"/>
          </a:xfrm>
          <a:prstGeom prst="roundRect">
            <a:avLst>
              <a:gd name="adj"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微软雅黑" panose="020B0503020204020204" charset="-122"/>
                <a:ea typeface="微软雅黑" panose="020B0503020204020204" charset="-122"/>
              </a:rPr>
              <a:t>姓名：</a:t>
            </a:r>
            <a:r>
              <a:rPr lang="en-US" altLang="zh-CN" sz="1600" dirty="0">
                <a:solidFill>
                  <a:schemeClr val="bg1"/>
                </a:solidFill>
                <a:latin typeface="微软雅黑" panose="020B0503020204020204" charset="-122"/>
                <a:ea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rPr>
              <a:t>武秋燕   学号：</a:t>
            </a:r>
            <a:r>
              <a:rPr lang="en-US" altLang="zh-CN" sz="1600" dirty="0">
                <a:solidFill>
                  <a:schemeClr val="bg1"/>
                </a:solidFill>
                <a:latin typeface="微软雅黑" panose="020B0503020204020204" charset="-122"/>
                <a:ea typeface="微软雅黑" panose="020B0503020204020204" charset="-122"/>
              </a:rPr>
              <a:t> S320060033</a:t>
            </a:r>
            <a:endParaRPr lang="zh-CN" altLang="en-US" sz="1600" dirty="0">
              <a:solidFill>
                <a:schemeClr val="bg1"/>
              </a:solidFill>
              <a:latin typeface="微软雅黑" panose="020B0503020204020204" charset="-122"/>
              <a:ea typeface="微软雅黑" panose="020B0503020204020204" charset="-122"/>
            </a:endParaRPr>
          </a:p>
        </p:txBody>
      </p:sp>
      <p:cxnSp>
        <p:nvCxnSpPr>
          <p:cNvPr id="21" name="直接连接符 20"/>
          <p:cNvCxnSpPr/>
          <p:nvPr/>
        </p:nvCxnSpPr>
        <p:spPr>
          <a:xfrm flipH="1">
            <a:off x="9945303" y="552571"/>
            <a:ext cx="829994" cy="914400"/>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9945303" y="1196361"/>
            <a:ext cx="829994" cy="914400"/>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946521" y="5777823"/>
            <a:ext cx="829994" cy="914400"/>
          </a:xfrm>
          <a:prstGeom prst="line">
            <a:avLst/>
          </a:prstGeom>
          <a:ln>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832350" y="5278904"/>
            <a:ext cx="1263650" cy="1411210"/>
          </a:xfrm>
          <a:prstGeom prst="line">
            <a:avLst/>
          </a:prstGeom>
          <a:ln>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854987" y="1009771"/>
            <a:ext cx="432914" cy="47693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6687013" y="5440471"/>
            <a:ext cx="432914" cy="476939"/>
          </a:xfrm>
          <a:prstGeom prst="line">
            <a:avLst/>
          </a:prstGeom>
          <a:ln>
            <a:solidFill>
              <a:srgbClr val="035C9C"/>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6A26299-C9F2-4E7E-8999-09921C909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87" y="463519"/>
            <a:ext cx="3596928" cy="955280"/>
          </a:xfrm>
          <a:prstGeom prst="rect">
            <a:avLst/>
          </a:prstGeom>
        </p:spPr>
      </p:pic>
      <p:cxnSp>
        <p:nvCxnSpPr>
          <p:cNvPr id="8" name="直接连接符 7">
            <a:extLst>
              <a:ext uri="{FF2B5EF4-FFF2-40B4-BE49-F238E27FC236}">
                <a16:creationId xmlns:a16="http://schemas.microsoft.com/office/drawing/2014/main" id="{F5B37AFA-1CF6-4F06-AA62-7C8BDC206D34}"/>
              </a:ext>
            </a:extLst>
          </p:cNvPr>
          <p:cNvCxnSpPr>
            <a:cxnSpLocks/>
            <a:endCxn id="26" idx="1"/>
          </p:cNvCxnSpPr>
          <p:nvPr/>
        </p:nvCxnSpPr>
        <p:spPr>
          <a:xfrm>
            <a:off x="0" y="1754526"/>
            <a:ext cx="615497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B78FDC8-D4F5-4493-9769-3ADA0A5B83E0}"/>
              </a:ext>
            </a:extLst>
          </p:cNvPr>
          <p:cNvCxnSpPr>
            <a:cxnSpLocks/>
            <a:stCxn id="26" idx="3"/>
            <a:endCxn id="26" idx="2"/>
          </p:cNvCxnSpPr>
          <p:nvPr/>
        </p:nvCxnSpPr>
        <p:spPr>
          <a:xfrm>
            <a:off x="501" y="5728166"/>
            <a:ext cx="5036484" cy="12227"/>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8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2B835E0-E6E0-4D92-9D68-145E24A1D25D}"/>
              </a:ext>
            </a:extLst>
          </p:cNvPr>
          <p:cNvPicPr>
            <a:picLocks noChangeAspect="1"/>
          </p:cNvPicPr>
          <p:nvPr/>
        </p:nvPicPr>
        <p:blipFill rotWithShape="1">
          <a:blip r:embed="rId3">
            <a:extLst>
              <a:ext uri="{28A0092B-C50C-407E-A947-70E740481C1C}">
                <a14:useLocalDpi xmlns:a14="http://schemas.microsoft.com/office/drawing/2010/main" val="0"/>
              </a:ext>
            </a:extLst>
          </a:blip>
          <a:srcRect l="5269" r="5269"/>
          <a:stretch/>
        </p:blipFill>
        <p:spPr>
          <a:xfrm>
            <a:off x="0" y="1375595"/>
            <a:ext cx="12192000" cy="4186163"/>
          </a:xfrm>
          <a:prstGeom prst="rect">
            <a:avLst/>
          </a:prstGeom>
        </p:spPr>
      </p:pic>
      <p:sp>
        <p:nvSpPr>
          <p:cNvPr id="50" name="矩形 49">
            <a:extLst>
              <a:ext uri="{FF2B5EF4-FFF2-40B4-BE49-F238E27FC236}">
                <a16:creationId xmlns:a16="http://schemas.microsoft.com/office/drawing/2014/main" id="{22D3BAEC-7835-4269-9F55-C6C07B3B9FE8}"/>
              </a:ext>
            </a:extLst>
          </p:cNvPr>
          <p:cNvSpPr/>
          <p:nvPr/>
        </p:nvSpPr>
        <p:spPr>
          <a:xfrm>
            <a:off x="0" y="1375595"/>
            <a:ext cx="12192000" cy="4175760"/>
          </a:xfrm>
          <a:prstGeom prst="rect">
            <a:avLst/>
          </a:prstGeom>
          <a:solidFill>
            <a:srgbClr val="035C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19079138-4C57-41A4-BEC3-95CB01F799D0}"/>
              </a:ext>
            </a:extLst>
          </p:cNvPr>
          <p:cNvSpPr txBox="1"/>
          <p:nvPr/>
        </p:nvSpPr>
        <p:spPr>
          <a:xfrm>
            <a:off x="2859089" y="2902198"/>
            <a:ext cx="6473821" cy="769441"/>
          </a:xfrm>
          <a:prstGeom prst="rect">
            <a:avLst/>
          </a:prstGeom>
          <a:noFill/>
        </p:spPr>
        <p:txBody>
          <a:bodyPr wrap="square" rtlCol="0">
            <a:spAutoFit/>
          </a:bodyPr>
          <a:lstStyle/>
          <a:p>
            <a:pPr algn="ctr"/>
            <a:r>
              <a:rPr lang="zh-CN" altLang="en-US" sz="4400" b="1" spc="600" dirty="0">
                <a:solidFill>
                  <a:schemeClr val="bg1"/>
                </a:solidFill>
                <a:latin typeface="微软雅黑" panose="020B0503020204020204" charset="-122"/>
                <a:ea typeface="微软雅黑" panose="020B0503020204020204" charset="-122"/>
                <a:cs typeface="Aharoni" panose="02010803020104030203" pitchFamily="2" charset="-79"/>
              </a:rPr>
              <a:t>区块链关键技术介绍</a:t>
            </a:r>
            <a:endParaRPr lang="en-US" altLang="zh-CN" sz="4400" b="1" spc="600" dirty="0">
              <a:solidFill>
                <a:schemeClr val="bg1"/>
              </a:solidFill>
              <a:latin typeface="微软雅黑" panose="020B0503020204020204" charset="-122"/>
              <a:ea typeface="微软雅黑" panose="020B0503020204020204" charset="-122"/>
              <a:cs typeface="Aharoni" panose="02010803020104030203" pitchFamily="2" charset="-79"/>
            </a:endParaRPr>
          </a:p>
        </p:txBody>
      </p:sp>
      <p:grpSp>
        <p:nvGrpSpPr>
          <p:cNvPr id="55" name="组合 54">
            <a:extLst>
              <a:ext uri="{FF2B5EF4-FFF2-40B4-BE49-F238E27FC236}">
                <a16:creationId xmlns:a16="http://schemas.microsoft.com/office/drawing/2014/main" id="{C0B32743-6AFD-4480-9A6C-702CFFDF83E7}"/>
              </a:ext>
            </a:extLst>
          </p:cNvPr>
          <p:cNvGrpSpPr/>
          <p:nvPr/>
        </p:nvGrpSpPr>
        <p:grpSpPr>
          <a:xfrm>
            <a:off x="1165078" y="2855686"/>
            <a:ext cx="9861845" cy="1146629"/>
            <a:chOff x="940844" y="2909332"/>
            <a:chExt cx="3967568" cy="1146629"/>
          </a:xfrm>
        </p:grpSpPr>
        <p:cxnSp>
          <p:nvCxnSpPr>
            <p:cNvPr id="56" name="直接连接符 55">
              <a:extLst>
                <a:ext uri="{FF2B5EF4-FFF2-40B4-BE49-F238E27FC236}">
                  <a16:creationId xmlns:a16="http://schemas.microsoft.com/office/drawing/2014/main" id="{246DEBAB-892D-42D5-8D8F-36BB3AAFA2A6}"/>
                </a:ext>
              </a:extLst>
            </p:cNvPr>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544791-7EB9-46E2-BAD1-694F3038BF05}"/>
                </a:ext>
              </a:extLst>
            </p:cNvPr>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CA0A7975-3320-4F1D-BE0C-64807D15035E}"/>
              </a:ext>
            </a:extLst>
          </p:cNvPr>
          <p:cNvCxnSpPr>
            <a:cxnSpLocks/>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EA4B9A-B7B9-4BE3-AF84-7496E69A24FF}"/>
              </a:ext>
            </a:extLst>
          </p:cNvPr>
          <p:cNvCxnSpPr>
            <a:cxnSpLocks/>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294800-4924-4F02-84AF-750943E02D59}"/>
              </a:ext>
            </a:extLst>
          </p:cNvPr>
          <p:cNvCxnSpPr>
            <a:cxnSpLocks/>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BCC56E-DBBE-4DA1-8B35-96C468433080}"/>
              </a:ext>
            </a:extLst>
          </p:cNvPr>
          <p:cNvCxnSpPr>
            <a:cxnSpLocks/>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921605D-05A9-439B-B853-04E58A66BF85}"/>
              </a:ext>
            </a:extLst>
          </p:cNvPr>
          <p:cNvCxnSpPr>
            <a:cxnSpLocks/>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0B94EE-DED6-485B-A3B5-4CCD29263ADF}"/>
              </a:ext>
            </a:extLst>
          </p:cNvPr>
          <p:cNvCxnSpPr>
            <a:cxnSpLocks/>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6492596-920A-48E9-84C1-D28359E5DBA6}"/>
              </a:ext>
            </a:extLst>
          </p:cNvPr>
          <p:cNvGrpSpPr/>
          <p:nvPr/>
        </p:nvGrpSpPr>
        <p:grpSpPr>
          <a:xfrm rot="10800000">
            <a:off x="446009" y="5123901"/>
            <a:ext cx="2286813" cy="1440440"/>
            <a:chOff x="226090" y="4873090"/>
            <a:chExt cx="2286813" cy="1440440"/>
          </a:xfrm>
        </p:grpSpPr>
        <p:cxnSp>
          <p:nvCxnSpPr>
            <p:cNvPr id="71" name="直接连接符 70">
              <a:extLst>
                <a:ext uri="{FF2B5EF4-FFF2-40B4-BE49-F238E27FC236}">
                  <a16:creationId xmlns:a16="http://schemas.microsoft.com/office/drawing/2014/main" id="{E3EF3955-7B5D-4384-A3DC-8225305891E2}"/>
                </a:ext>
              </a:extLst>
            </p:cNvPr>
            <p:cNvCxnSpPr>
              <a:cxnSpLocks/>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4F376E-2E8E-4C2A-AB28-176D143F25DB}"/>
                </a:ext>
              </a:extLst>
            </p:cNvPr>
            <p:cNvCxnSpPr>
              <a:cxnSpLocks/>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DA33DC5-8A9A-48B3-94BB-C62F008B52E7}"/>
                </a:ext>
              </a:extLst>
            </p:cNvPr>
            <p:cNvCxnSpPr>
              <a:cxnSpLocks/>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E5426E4-433E-4E8F-A967-571F45E0BC6C}"/>
                </a:ext>
              </a:extLst>
            </p:cNvPr>
            <p:cNvCxnSpPr>
              <a:cxnSpLocks/>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340AD4-1A3C-4906-9BD3-F4DFAA8D64C6}"/>
                </a:ext>
              </a:extLst>
            </p:cNvPr>
            <p:cNvCxnSpPr>
              <a:cxnSpLocks/>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A00D2AA-40EA-4651-92EC-C79B30DD47AD}"/>
                </a:ext>
              </a:extLst>
            </p:cNvPr>
            <p:cNvCxnSpPr>
              <a:cxnSpLocks/>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E843B692-C87E-4B45-A432-BCCBB7FECC10}"/>
              </a:ext>
            </a:extLst>
          </p:cNvPr>
          <p:cNvSpPr/>
          <p:nvPr/>
        </p:nvSpPr>
        <p:spPr>
          <a:xfrm>
            <a:off x="5198286" y="2031148"/>
            <a:ext cx="1795428" cy="646331"/>
          </a:xfrm>
          <a:prstGeom prst="rect">
            <a:avLst/>
          </a:prstGeom>
        </p:spPr>
        <p:txBody>
          <a:bodyPr wrap="none">
            <a:spAutoFit/>
          </a:bodyPr>
          <a:lstStyle/>
          <a:p>
            <a:pPr algn="ctr"/>
            <a:r>
              <a:rPr lang="en-US" altLang="zh-CN" sz="3600" b="1" spc="300" dirty="0">
                <a:solidFill>
                  <a:schemeClr val="bg1"/>
                </a:solidFill>
                <a:latin typeface="微软雅黑" panose="020B0503020204020204" charset="-122"/>
                <a:ea typeface="微软雅黑" panose="020B0503020204020204" charset="-122"/>
                <a:cs typeface="Aharoni" panose="02010803020104030203" pitchFamily="2" charset="-79"/>
              </a:rPr>
              <a:t>Part 3</a:t>
            </a:r>
            <a:endParaRPr lang="zh-CN" altLang="en-US" sz="3600" spc="300" dirty="0"/>
          </a:p>
        </p:txBody>
      </p:sp>
    </p:spTree>
    <p:extLst>
      <p:ext uri="{BB962C8B-B14F-4D97-AF65-F5344CB8AC3E}">
        <p14:creationId xmlns:p14="http://schemas.microsoft.com/office/powerpoint/2010/main" val="735343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7EC234"/>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6" name="Title 1"/>
          <p:cNvSpPr txBox="1"/>
          <p:nvPr/>
        </p:nvSpPr>
        <p:spPr>
          <a:xfrm>
            <a:off x="600070" y="231314"/>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600" normalizeH="0" baseline="0" noProof="0" dirty="0">
                <a:ln>
                  <a:noFill/>
                </a:ln>
                <a:solidFill>
                  <a:srgbClr val="004EA2"/>
                </a:solidFill>
                <a:effectLst/>
                <a:uLnTx/>
                <a:uFillTx/>
                <a:latin typeface="微软雅黑" panose="020B0503020204020204" charset="-122"/>
                <a:ea typeface="微软雅黑" panose="020B0503020204020204" charset="-122"/>
                <a:sym typeface="+mn-ea"/>
              </a:rPr>
              <a:t>Merkle Tree</a:t>
            </a:r>
            <a:endParaRPr kumimoji="0" lang="zh-CN" altLang="en-US" sz="2400" b="1" i="0" u="none" strike="noStrike" kern="1200" cap="none" spc="600" normalizeH="0" baseline="0" noProof="0" dirty="0">
              <a:ln>
                <a:noFill/>
              </a:ln>
              <a:solidFill>
                <a:srgbClr val="004EA2"/>
              </a:solidFill>
              <a:effectLst/>
              <a:uLnTx/>
              <a:uFillTx/>
              <a:latin typeface="微软雅黑" panose="020B0503020204020204" charset="-122"/>
              <a:ea typeface="微软雅黑" panose="020B0503020204020204" charset="-122"/>
              <a:sym typeface="+mn-ea"/>
            </a:endParaRP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87" name="ïsḻïḑè">
            <a:extLst>
              <a:ext uri="{FF2B5EF4-FFF2-40B4-BE49-F238E27FC236}">
                <a16:creationId xmlns:a16="http://schemas.microsoft.com/office/drawing/2014/main" id="{3D8FEB2D-B7F0-42C4-A4B3-C6759284FA87}"/>
              </a:ext>
            </a:extLst>
          </p:cNvPr>
          <p:cNvSpPr txBox="1"/>
          <p:nvPr/>
        </p:nvSpPr>
        <p:spPr>
          <a:xfrm>
            <a:off x="1495126" y="1473550"/>
            <a:ext cx="4156259" cy="501114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t>1989</a:t>
            </a:r>
            <a:r>
              <a:rPr lang="zh-CN" altLang="en-US" dirty="0"/>
              <a:t>年，密码学家</a:t>
            </a:r>
            <a:r>
              <a:rPr lang="en-US" altLang="zh-CN" dirty="0" err="1"/>
              <a:t>merkle</a:t>
            </a:r>
            <a:r>
              <a:rPr lang="zh-CN" altLang="en-US" dirty="0"/>
              <a:t>提出了</a:t>
            </a:r>
            <a:r>
              <a:rPr lang="en-US" altLang="zh-CN" dirty="0"/>
              <a:t>Merkle</a:t>
            </a:r>
            <a:r>
              <a:rPr lang="zh-CN" altLang="en-US" dirty="0"/>
              <a:t>树的概念。</a:t>
            </a:r>
          </a:p>
          <a:p>
            <a:r>
              <a:rPr lang="en-US" altLang="zh-CN" dirty="0"/>
              <a:t>Merkle</a:t>
            </a:r>
            <a:r>
              <a:rPr lang="zh-CN" altLang="en-US" dirty="0"/>
              <a:t>树是一种典型的二叉树，在区块链中来组织交易数据，每个区块都有一颗独立的</a:t>
            </a:r>
            <a:r>
              <a:rPr lang="en-US" altLang="zh-CN" dirty="0"/>
              <a:t>Merkle</a:t>
            </a:r>
            <a:r>
              <a:rPr lang="zh-CN" altLang="en-US" dirty="0"/>
              <a:t>树。</a:t>
            </a:r>
            <a:r>
              <a:rPr lang="en-US" altLang="zh-CN" dirty="0"/>
              <a:t>Merkle</a:t>
            </a:r>
            <a:r>
              <a:rPr lang="zh-CN" altLang="en-US" dirty="0"/>
              <a:t>树用来保证交易的正确性，而且可以验证某一区块链中某一交易是否存在。</a:t>
            </a:r>
            <a:endParaRPr lang="en-US" altLang="zh-CN" dirty="0"/>
          </a:p>
          <a:p>
            <a:r>
              <a:rPr lang="en-US" altLang="zh-CN" dirty="0"/>
              <a:t>Merkle</a:t>
            </a:r>
            <a:r>
              <a:rPr lang="zh-CN" altLang="en-US" dirty="0"/>
              <a:t>是自下而上构建的。对每笔交易进行哈希运算得到交易哈希（叶子节点），然后自下而上，节点两两成对进行哈希运算形成父节点，重复该过程直到生成</a:t>
            </a:r>
            <a:r>
              <a:rPr lang="en-US" altLang="zh-CN" dirty="0"/>
              <a:t>Merkle</a:t>
            </a:r>
            <a:r>
              <a:rPr lang="zh-CN" altLang="en-US" dirty="0"/>
              <a:t>树根。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774F4B93-FBBD-44F0-9388-75B82226A333}"/>
              </a:ext>
            </a:extLst>
          </p:cNvPr>
          <p:cNvPicPr>
            <a:picLocks noChangeAspect="1"/>
          </p:cNvPicPr>
          <p:nvPr/>
        </p:nvPicPr>
        <p:blipFill>
          <a:blip r:embed="rId7"/>
          <a:srcRect t="2129"/>
          <a:stretch>
            <a:fillRect/>
          </a:stretch>
        </p:blipFill>
        <p:spPr>
          <a:xfrm>
            <a:off x="6540616" y="1473550"/>
            <a:ext cx="4944824" cy="2960370"/>
          </a:xfrm>
          <a:prstGeom prst="rect">
            <a:avLst/>
          </a:prstGeom>
          <a:noFill/>
          <a:ln>
            <a:noFill/>
          </a:ln>
        </p:spPr>
      </p:pic>
    </p:spTree>
    <p:extLst>
      <p:ext uri="{BB962C8B-B14F-4D97-AF65-F5344CB8AC3E}">
        <p14:creationId xmlns:p14="http://schemas.microsoft.com/office/powerpoint/2010/main" val="283778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7EC234"/>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6" name="Title 1"/>
          <p:cNvSpPr txBox="1"/>
          <p:nvPr/>
        </p:nvSpPr>
        <p:spPr>
          <a:xfrm>
            <a:off x="600070" y="231314"/>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400" b="1" i="0" u="none" strike="noStrike" kern="1200" cap="none" spc="600" normalizeH="0" baseline="0" noProof="0" dirty="0">
                <a:ln>
                  <a:noFill/>
                </a:ln>
                <a:solidFill>
                  <a:srgbClr val="004EA2"/>
                </a:solidFill>
                <a:effectLst/>
                <a:uLnTx/>
                <a:uFillTx/>
                <a:latin typeface="微软雅黑" panose="020B0503020204020204" charset="-122"/>
                <a:ea typeface="微软雅黑" panose="020B0503020204020204" charset="-122"/>
                <a:sym typeface="+mn-ea"/>
              </a:rPr>
              <a:t>Merkle Tree</a:t>
            </a:r>
            <a:endParaRPr kumimoji="0" lang="zh-CN" altLang="en-US" sz="2400" b="1" i="0" u="none" strike="noStrike" kern="1200" cap="none" spc="600" normalizeH="0" baseline="0" noProof="0" dirty="0">
              <a:ln>
                <a:noFill/>
              </a:ln>
              <a:solidFill>
                <a:srgbClr val="004EA2"/>
              </a:solidFill>
              <a:effectLst/>
              <a:uLnTx/>
              <a:uFillTx/>
              <a:latin typeface="微软雅黑" panose="020B0503020204020204" charset="-122"/>
              <a:ea typeface="微软雅黑" panose="020B0503020204020204" charset="-122"/>
              <a:sym typeface="+mn-ea"/>
            </a:endParaRP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87" name="ïsḻïḑè">
            <a:extLst>
              <a:ext uri="{FF2B5EF4-FFF2-40B4-BE49-F238E27FC236}">
                <a16:creationId xmlns:a16="http://schemas.microsoft.com/office/drawing/2014/main" id="{3D8FEB2D-B7F0-42C4-A4B3-C6759284FA87}"/>
              </a:ext>
            </a:extLst>
          </p:cNvPr>
          <p:cNvSpPr txBox="1"/>
          <p:nvPr/>
        </p:nvSpPr>
        <p:spPr>
          <a:xfrm>
            <a:off x="1562238" y="1615546"/>
            <a:ext cx="4600874" cy="501114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dirty="0"/>
              <a:t>如何用</a:t>
            </a:r>
            <a:r>
              <a:rPr lang="en-US" altLang="zh-CN" dirty="0"/>
              <a:t>Merkle Tree</a:t>
            </a:r>
            <a:r>
              <a:rPr lang="zh-CN" altLang="en-US" dirty="0"/>
              <a:t>来验证数据？</a:t>
            </a:r>
            <a:endParaRPr lang="en-US" altLang="zh-CN" dirty="0"/>
          </a:p>
          <a:p>
            <a:r>
              <a:rPr lang="zh-CN" altLang="en-US" dirty="0"/>
              <a:t>轻节点保存着</a:t>
            </a:r>
            <a:r>
              <a:rPr lang="en-US" altLang="zh-CN" dirty="0"/>
              <a:t>Merkle Tree</a:t>
            </a:r>
            <a:r>
              <a:rPr lang="zh-CN" altLang="en-US" dirty="0"/>
              <a:t>的根节点</a:t>
            </a:r>
            <a:r>
              <a:rPr lang="en-US" altLang="zh-CN" dirty="0"/>
              <a:t>hash</a:t>
            </a:r>
            <a:r>
              <a:rPr lang="zh-CN" altLang="en-US" dirty="0"/>
              <a:t>值，轻节点想知道</a:t>
            </a:r>
            <a:r>
              <a:rPr lang="en-US" altLang="zh-CN" dirty="0"/>
              <a:t>Tx4</a:t>
            </a:r>
            <a:r>
              <a:rPr lang="zh-CN" altLang="en-US" dirty="0"/>
              <a:t>这个数据是否存在该</a:t>
            </a:r>
            <a:r>
              <a:rPr lang="en-US" altLang="zh-CN" dirty="0"/>
              <a:t>Merkle tree</a:t>
            </a:r>
            <a:r>
              <a:rPr lang="zh-CN" altLang="en-US" dirty="0"/>
              <a:t>中，服务提供者应该怎么办呢？它将</a:t>
            </a:r>
            <a:r>
              <a:rPr lang="en-US" altLang="zh-CN" dirty="0"/>
              <a:t>H5</a:t>
            </a:r>
            <a:r>
              <a:rPr lang="zh-CN" altLang="en-US" dirty="0"/>
              <a:t>，</a:t>
            </a:r>
            <a:r>
              <a:rPr lang="en-US" altLang="zh-CN" dirty="0"/>
              <a:t>H3</a:t>
            </a:r>
            <a:r>
              <a:rPr lang="zh-CN" altLang="en-US" dirty="0"/>
              <a:t>，</a:t>
            </a:r>
            <a:r>
              <a:rPr lang="en-US" altLang="zh-CN" dirty="0"/>
              <a:t>Tx4</a:t>
            </a:r>
            <a:r>
              <a:rPr lang="zh-CN" altLang="en-US" dirty="0"/>
              <a:t>这些数据发送给轻节点，跟它说</a:t>
            </a:r>
            <a:r>
              <a:rPr lang="en-US" altLang="zh-CN" dirty="0"/>
              <a:t>Tx4</a:t>
            </a:r>
            <a:r>
              <a:rPr lang="zh-CN" altLang="en-US" dirty="0"/>
              <a:t>在这个</a:t>
            </a:r>
            <a:r>
              <a:rPr lang="en-US" altLang="zh-CN" dirty="0"/>
              <a:t>Merkle Tree</a:t>
            </a:r>
            <a:r>
              <a:rPr lang="zh-CN" altLang="en-US" dirty="0"/>
              <a:t>中，你可以自己验证。轻节点收到之后，通过这些数据计算出</a:t>
            </a:r>
            <a:r>
              <a:rPr lang="en-US" altLang="zh-CN" dirty="0"/>
              <a:t>Merkle Tree</a:t>
            </a:r>
            <a:r>
              <a:rPr lang="zh-CN" altLang="en-US" dirty="0"/>
              <a:t>的根节点的</a:t>
            </a:r>
            <a:r>
              <a:rPr lang="en-US" altLang="zh-CN" dirty="0"/>
              <a:t>hash</a:t>
            </a:r>
            <a:r>
              <a:rPr lang="zh-CN" altLang="en-US" dirty="0"/>
              <a:t>值，然后跟自己原来所保存的根节点</a:t>
            </a:r>
            <a:r>
              <a:rPr lang="en-US" altLang="zh-CN" dirty="0"/>
              <a:t>hash</a:t>
            </a:r>
            <a:r>
              <a:rPr lang="zh-CN" altLang="en-US" dirty="0"/>
              <a:t>值对比，如果一样，表示验证通过。因为只要</a:t>
            </a:r>
            <a:r>
              <a:rPr lang="en-US" altLang="zh-CN" dirty="0"/>
              <a:t>Merkle tree</a:t>
            </a:r>
            <a:r>
              <a:rPr lang="zh-CN" altLang="en-US" dirty="0"/>
              <a:t>中的数据有一点改变，都会导致根节点的数据改变，这一点是由密码学安全保障的。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F354830C-3C57-4229-AF7A-95E70069C2B9}"/>
              </a:ext>
            </a:extLst>
          </p:cNvPr>
          <p:cNvPicPr>
            <a:picLocks noChangeAspect="1"/>
          </p:cNvPicPr>
          <p:nvPr/>
        </p:nvPicPr>
        <p:blipFill>
          <a:blip r:embed="rId6"/>
          <a:stretch>
            <a:fillRect/>
          </a:stretch>
        </p:blipFill>
        <p:spPr>
          <a:xfrm>
            <a:off x="6850348" y="1797307"/>
            <a:ext cx="4190476" cy="2323809"/>
          </a:xfrm>
          <a:prstGeom prst="rect">
            <a:avLst/>
          </a:prstGeom>
        </p:spPr>
      </p:pic>
    </p:spTree>
    <p:extLst>
      <p:ext uri="{BB962C8B-B14F-4D97-AF65-F5344CB8AC3E}">
        <p14:creationId xmlns:p14="http://schemas.microsoft.com/office/powerpoint/2010/main" val="3506200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2B835E0-E6E0-4D92-9D68-145E24A1D25D}"/>
              </a:ext>
            </a:extLst>
          </p:cNvPr>
          <p:cNvPicPr>
            <a:picLocks noChangeAspect="1"/>
          </p:cNvPicPr>
          <p:nvPr/>
        </p:nvPicPr>
        <p:blipFill rotWithShape="1">
          <a:blip r:embed="rId3">
            <a:extLst>
              <a:ext uri="{28A0092B-C50C-407E-A947-70E740481C1C}">
                <a14:useLocalDpi xmlns:a14="http://schemas.microsoft.com/office/drawing/2010/main" val="0"/>
              </a:ext>
            </a:extLst>
          </a:blip>
          <a:srcRect l="5269" r="5269"/>
          <a:stretch/>
        </p:blipFill>
        <p:spPr>
          <a:xfrm>
            <a:off x="0" y="1375595"/>
            <a:ext cx="12192000" cy="4186163"/>
          </a:xfrm>
          <a:prstGeom prst="rect">
            <a:avLst/>
          </a:prstGeom>
        </p:spPr>
      </p:pic>
      <p:sp>
        <p:nvSpPr>
          <p:cNvPr id="50" name="矩形 49">
            <a:extLst>
              <a:ext uri="{FF2B5EF4-FFF2-40B4-BE49-F238E27FC236}">
                <a16:creationId xmlns:a16="http://schemas.microsoft.com/office/drawing/2014/main" id="{22D3BAEC-7835-4269-9F55-C6C07B3B9FE8}"/>
              </a:ext>
            </a:extLst>
          </p:cNvPr>
          <p:cNvSpPr/>
          <p:nvPr/>
        </p:nvSpPr>
        <p:spPr>
          <a:xfrm>
            <a:off x="0" y="1375595"/>
            <a:ext cx="12192000" cy="4175760"/>
          </a:xfrm>
          <a:prstGeom prst="rect">
            <a:avLst/>
          </a:prstGeom>
          <a:solidFill>
            <a:srgbClr val="035C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19079138-4C57-41A4-BEC3-95CB01F799D0}"/>
              </a:ext>
            </a:extLst>
          </p:cNvPr>
          <p:cNvSpPr txBox="1"/>
          <p:nvPr/>
        </p:nvSpPr>
        <p:spPr>
          <a:xfrm>
            <a:off x="2859089" y="2902198"/>
            <a:ext cx="6473821" cy="769441"/>
          </a:xfrm>
          <a:prstGeom prst="rect">
            <a:avLst/>
          </a:prstGeom>
          <a:noFill/>
        </p:spPr>
        <p:txBody>
          <a:bodyPr wrap="square" rtlCol="0">
            <a:spAutoFit/>
          </a:bodyPr>
          <a:lstStyle/>
          <a:p>
            <a:pPr algn="ctr"/>
            <a:r>
              <a:rPr lang="zh-CN" altLang="en-US" sz="4400" b="1" spc="600" dirty="0">
                <a:solidFill>
                  <a:schemeClr val="bg1"/>
                </a:solidFill>
                <a:latin typeface="微软雅黑" panose="020B0503020204020204" charset="-122"/>
                <a:ea typeface="微软雅黑" panose="020B0503020204020204" charset="-122"/>
                <a:cs typeface="Aharoni" panose="02010803020104030203" pitchFamily="2" charset="-79"/>
              </a:rPr>
              <a:t>论文研究要点</a:t>
            </a:r>
            <a:endParaRPr lang="en-US" altLang="zh-CN" sz="4400" b="1" spc="600" dirty="0">
              <a:solidFill>
                <a:schemeClr val="bg1"/>
              </a:solidFill>
              <a:latin typeface="微软雅黑" panose="020B0503020204020204" charset="-122"/>
              <a:ea typeface="微软雅黑" panose="020B0503020204020204" charset="-122"/>
              <a:cs typeface="Aharoni" panose="02010803020104030203" pitchFamily="2" charset="-79"/>
            </a:endParaRPr>
          </a:p>
        </p:txBody>
      </p:sp>
      <p:grpSp>
        <p:nvGrpSpPr>
          <p:cNvPr id="55" name="组合 54">
            <a:extLst>
              <a:ext uri="{FF2B5EF4-FFF2-40B4-BE49-F238E27FC236}">
                <a16:creationId xmlns:a16="http://schemas.microsoft.com/office/drawing/2014/main" id="{C0B32743-6AFD-4480-9A6C-702CFFDF83E7}"/>
              </a:ext>
            </a:extLst>
          </p:cNvPr>
          <p:cNvGrpSpPr/>
          <p:nvPr/>
        </p:nvGrpSpPr>
        <p:grpSpPr>
          <a:xfrm>
            <a:off x="1165078" y="2855686"/>
            <a:ext cx="9861845" cy="1146629"/>
            <a:chOff x="940844" y="2909332"/>
            <a:chExt cx="3967568" cy="1146629"/>
          </a:xfrm>
        </p:grpSpPr>
        <p:cxnSp>
          <p:nvCxnSpPr>
            <p:cNvPr id="56" name="直接连接符 55">
              <a:extLst>
                <a:ext uri="{FF2B5EF4-FFF2-40B4-BE49-F238E27FC236}">
                  <a16:creationId xmlns:a16="http://schemas.microsoft.com/office/drawing/2014/main" id="{246DEBAB-892D-42D5-8D8F-36BB3AAFA2A6}"/>
                </a:ext>
              </a:extLst>
            </p:cNvPr>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544791-7EB9-46E2-BAD1-694F3038BF05}"/>
                </a:ext>
              </a:extLst>
            </p:cNvPr>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CA0A7975-3320-4F1D-BE0C-64807D15035E}"/>
              </a:ext>
            </a:extLst>
          </p:cNvPr>
          <p:cNvCxnSpPr>
            <a:cxnSpLocks/>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EA4B9A-B7B9-4BE3-AF84-7496E69A24FF}"/>
              </a:ext>
            </a:extLst>
          </p:cNvPr>
          <p:cNvCxnSpPr>
            <a:cxnSpLocks/>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294800-4924-4F02-84AF-750943E02D59}"/>
              </a:ext>
            </a:extLst>
          </p:cNvPr>
          <p:cNvCxnSpPr>
            <a:cxnSpLocks/>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BCC56E-DBBE-4DA1-8B35-96C468433080}"/>
              </a:ext>
            </a:extLst>
          </p:cNvPr>
          <p:cNvCxnSpPr>
            <a:cxnSpLocks/>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921605D-05A9-439B-B853-04E58A66BF85}"/>
              </a:ext>
            </a:extLst>
          </p:cNvPr>
          <p:cNvCxnSpPr>
            <a:cxnSpLocks/>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0B94EE-DED6-485B-A3B5-4CCD29263ADF}"/>
              </a:ext>
            </a:extLst>
          </p:cNvPr>
          <p:cNvCxnSpPr>
            <a:cxnSpLocks/>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6492596-920A-48E9-84C1-D28359E5DBA6}"/>
              </a:ext>
            </a:extLst>
          </p:cNvPr>
          <p:cNvGrpSpPr/>
          <p:nvPr/>
        </p:nvGrpSpPr>
        <p:grpSpPr>
          <a:xfrm rot="10800000">
            <a:off x="446009" y="5123901"/>
            <a:ext cx="2286813" cy="1440440"/>
            <a:chOff x="226090" y="4873090"/>
            <a:chExt cx="2286813" cy="1440440"/>
          </a:xfrm>
        </p:grpSpPr>
        <p:cxnSp>
          <p:nvCxnSpPr>
            <p:cNvPr id="71" name="直接连接符 70">
              <a:extLst>
                <a:ext uri="{FF2B5EF4-FFF2-40B4-BE49-F238E27FC236}">
                  <a16:creationId xmlns:a16="http://schemas.microsoft.com/office/drawing/2014/main" id="{E3EF3955-7B5D-4384-A3DC-8225305891E2}"/>
                </a:ext>
              </a:extLst>
            </p:cNvPr>
            <p:cNvCxnSpPr>
              <a:cxnSpLocks/>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4F376E-2E8E-4C2A-AB28-176D143F25DB}"/>
                </a:ext>
              </a:extLst>
            </p:cNvPr>
            <p:cNvCxnSpPr>
              <a:cxnSpLocks/>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DA33DC5-8A9A-48B3-94BB-C62F008B52E7}"/>
                </a:ext>
              </a:extLst>
            </p:cNvPr>
            <p:cNvCxnSpPr>
              <a:cxnSpLocks/>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E5426E4-433E-4E8F-A967-571F45E0BC6C}"/>
                </a:ext>
              </a:extLst>
            </p:cNvPr>
            <p:cNvCxnSpPr>
              <a:cxnSpLocks/>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340AD4-1A3C-4906-9BD3-F4DFAA8D64C6}"/>
                </a:ext>
              </a:extLst>
            </p:cNvPr>
            <p:cNvCxnSpPr>
              <a:cxnSpLocks/>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A00D2AA-40EA-4651-92EC-C79B30DD47AD}"/>
                </a:ext>
              </a:extLst>
            </p:cNvPr>
            <p:cNvCxnSpPr>
              <a:cxnSpLocks/>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E843B692-C87E-4B45-A432-BCCBB7FECC10}"/>
              </a:ext>
            </a:extLst>
          </p:cNvPr>
          <p:cNvSpPr/>
          <p:nvPr/>
        </p:nvSpPr>
        <p:spPr>
          <a:xfrm>
            <a:off x="5198286" y="2031148"/>
            <a:ext cx="1795428" cy="646331"/>
          </a:xfrm>
          <a:prstGeom prst="rect">
            <a:avLst/>
          </a:prstGeom>
        </p:spPr>
        <p:txBody>
          <a:bodyPr wrap="none">
            <a:spAutoFit/>
          </a:bodyPr>
          <a:lstStyle/>
          <a:p>
            <a:pPr algn="ctr"/>
            <a:r>
              <a:rPr lang="en-US" altLang="zh-CN" sz="3600" b="1" spc="300" dirty="0">
                <a:solidFill>
                  <a:schemeClr val="bg1"/>
                </a:solidFill>
                <a:latin typeface="微软雅黑" panose="020B0503020204020204" charset="-122"/>
                <a:ea typeface="微软雅黑" panose="020B0503020204020204" charset="-122"/>
                <a:cs typeface="Aharoni" panose="02010803020104030203" pitchFamily="2" charset="-79"/>
              </a:rPr>
              <a:t>Part 4</a:t>
            </a:r>
            <a:endParaRPr lang="zh-CN" altLang="en-US" sz="3600" spc="300" dirty="0"/>
          </a:p>
        </p:txBody>
      </p:sp>
    </p:spTree>
    <p:extLst>
      <p:ext uri="{BB962C8B-B14F-4D97-AF65-F5344CB8AC3E}">
        <p14:creationId xmlns:p14="http://schemas.microsoft.com/office/powerpoint/2010/main" val="326823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289469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论文要点</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grpSp>
        <p:nvGrpSpPr>
          <p:cNvPr id="86" name="2596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30E0009-1F70-42A5-B6D6-8D3FFCE3FEE1}"/>
              </a:ext>
            </a:extLst>
          </p:cNvPr>
          <p:cNvGrpSpPr>
            <a:grpSpLocks noChangeAspect="1"/>
          </p:cNvGrpSpPr>
          <p:nvPr>
            <p:custDataLst>
              <p:tags r:id="rId3"/>
            </p:custDataLst>
          </p:nvPr>
        </p:nvGrpSpPr>
        <p:grpSpPr>
          <a:xfrm>
            <a:off x="335560" y="1449693"/>
            <a:ext cx="11591010" cy="4579317"/>
            <a:chOff x="920553" y="1107334"/>
            <a:chExt cx="9181228" cy="4579317"/>
          </a:xfrm>
        </p:grpSpPr>
        <p:sp>
          <p:nvSpPr>
            <p:cNvPr id="122" name="ís1ïḓê">
              <a:extLst>
                <a:ext uri="{FF2B5EF4-FFF2-40B4-BE49-F238E27FC236}">
                  <a16:creationId xmlns:a16="http://schemas.microsoft.com/office/drawing/2014/main" id="{1CEABC97-A8B3-4052-AD0B-86B02BDA627C}"/>
                </a:ext>
              </a:extLst>
            </p:cNvPr>
            <p:cNvSpPr/>
            <p:nvPr/>
          </p:nvSpPr>
          <p:spPr bwMode="auto">
            <a:xfrm>
              <a:off x="920553" y="1607420"/>
              <a:ext cx="2834238" cy="2824132"/>
            </a:xfrm>
            <a:prstGeom prst="rect">
              <a:avLst/>
            </a:prstGeom>
            <a:solidFill>
              <a:schemeClr val="bg1"/>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600" dirty="0"/>
                <a:t>一种可行的做法是先把区块链中所有的数据下载下来，然后在本地查询。但是，通常区块链中所存储的数据量很大，下载完整的数据到本地需要很大的存储空间和网络带宽</a:t>
              </a:r>
            </a:p>
          </p:txBody>
        </p:sp>
        <p:sp>
          <p:nvSpPr>
            <p:cNvPr id="114" name="iṩlîdé">
              <a:extLst>
                <a:ext uri="{FF2B5EF4-FFF2-40B4-BE49-F238E27FC236}">
                  <a16:creationId xmlns:a16="http://schemas.microsoft.com/office/drawing/2014/main" id="{06F9EEB0-FEF5-4015-93FB-1206E3F6F6F7}"/>
                </a:ext>
              </a:extLst>
            </p:cNvPr>
            <p:cNvSpPr/>
            <p:nvPr/>
          </p:nvSpPr>
          <p:spPr bwMode="auto">
            <a:xfrm>
              <a:off x="7143991" y="1607420"/>
              <a:ext cx="2834238" cy="1542887"/>
            </a:xfrm>
            <a:prstGeom prst="rect">
              <a:avLst/>
            </a:prstGeom>
            <a:solidFill>
              <a:schemeClr val="bg1"/>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600" dirty="0">
                  <a:latin typeface="+mn-ea"/>
                </a:rPr>
                <a:t>但是</a:t>
              </a:r>
              <a:r>
                <a:rPr lang="en-US" altLang="zh-CN" sz="1600" dirty="0">
                  <a:latin typeface="+mn-ea"/>
                </a:rPr>
                <a:t>SP</a:t>
              </a:r>
              <a:r>
                <a:rPr lang="zh-CN" altLang="en-US" sz="1600" dirty="0">
                  <a:latin typeface="+mn-ea"/>
                </a:rPr>
                <a:t>所传回的查询结果可能是被篡改或者不完整的。用户的要求是所得到的结果是符合查询条件，不被篡改的同时是完整的。“不被篡改”容易理解；而“完整的”指的是没有漏查。为了满足用户这个要求，论文提出了</a:t>
              </a:r>
              <a:r>
                <a:rPr lang="en-US" altLang="zh-CN" sz="1600" dirty="0" err="1">
                  <a:latin typeface="+mn-ea"/>
                </a:rPr>
                <a:t>vChain</a:t>
              </a:r>
              <a:r>
                <a:rPr lang="zh-CN" altLang="en-US" sz="1600" dirty="0">
                  <a:latin typeface="+mn-ea"/>
                </a:rPr>
                <a:t>框架，支持时间窗口查询和</a:t>
              </a:r>
              <a:r>
                <a:rPr lang="en-US" altLang="zh-CN" sz="1600" dirty="0">
                  <a:latin typeface="+mn-ea"/>
                </a:rPr>
                <a:t>Boolean</a:t>
              </a:r>
              <a:r>
                <a:rPr lang="zh-CN" altLang="en-US" sz="1600" dirty="0">
                  <a:latin typeface="+mn-ea"/>
                </a:rPr>
                <a:t>查询。</a:t>
              </a:r>
              <a:endParaRPr lang="zh-CN" altLang="en-US" sz="1600" kern="0" dirty="0">
                <a:solidFill>
                  <a:schemeClr val="tx1">
                    <a:lumMod val="95000"/>
                    <a:lumOff val="5000"/>
                  </a:schemeClr>
                </a:solidFill>
                <a:latin typeface="+mn-ea"/>
              </a:endParaRPr>
            </a:p>
          </p:txBody>
        </p:sp>
        <p:grpSp>
          <p:nvGrpSpPr>
            <p:cNvPr id="101" name="îšļídè">
              <a:extLst>
                <a:ext uri="{FF2B5EF4-FFF2-40B4-BE49-F238E27FC236}">
                  <a16:creationId xmlns:a16="http://schemas.microsoft.com/office/drawing/2014/main" id="{767CD685-323B-4594-A40E-2317F5738B2F}"/>
                </a:ext>
              </a:extLst>
            </p:cNvPr>
            <p:cNvGrpSpPr/>
            <p:nvPr/>
          </p:nvGrpSpPr>
          <p:grpSpPr>
            <a:xfrm>
              <a:off x="3509290" y="1107334"/>
              <a:ext cx="3391221" cy="2447255"/>
              <a:chOff x="4294602" y="1107334"/>
              <a:chExt cx="2784593" cy="2447255"/>
            </a:xfrm>
          </p:grpSpPr>
          <p:sp>
            <p:nvSpPr>
              <p:cNvPr id="106" name="iŝļiḓé">
                <a:extLst>
                  <a:ext uri="{FF2B5EF4-FFF2-40B4-BE49-F238E27FC236}">
                    <a16:creationId xmlns:a16="http://schemas.microsoft.com/office/drawing/2014/main" id="{382A8CE3-75AD-4E4D-9DE7-B6D5814339C6}"/>
                  </a:ext>
                </a:extLst>
              </p:cNvPr>
              <p:cNvSpPr/>
              <p:nvPr/>
            </p:nvSpPr>
            <p:spPr bwMode="auto">
              <a:xfrm>
                <a:off x="4751951" y="1636120"/>
                <a:ext cx="2327244" cy="1918469"/>
              </a:xfrm>
              <a:prstGeom prst="rect">
                <a:avLst/>
              </a:prstGeom>
              <a:solidFill>
                <a:schemeClr val="bg1"/>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1600" dirty="0"/>
                  <a:t>通另一种做法是通过第三方服务提供者（</a:t>
                </a:r>
                <a:r>
                  <a:rPr lang="en-US" altLang="zh-CN" sz="1600" dirty="0"/>
                  <a:t>Service Provider</a:t>
                </a:r>
                <a:r>
                  <a:rPr lang="zh-CN" altLang="en-US" sz="1600" dirty="0"/>
                  <a:t>，</a:t>
                </a:r>
                <a:r>
                  <a:rPr lang="en-US" altLang="zh-CN" sz="1600" dirty="0"/>
                  <a:t>SP</a:t>
                </a:r>
                <a:r>
                  <a:rPr lang="zh-CN" altLang="en-US" sz="1600" dirty="0"/>
                  <a:t>）查询，用户只需</a:t>
                </a:r>
                <a:r>
                  <a:rPr lang="zh-CN" altLang="en-US" sz="1400" dirty="0"/>
                  <a:t>要告诉</a:t>
                </a:r>
                <a:r>
                  <a:rPr lang="en-US" altLang="zh-CN" sz="1400" dirty="0"/>
                  <a:t>SP</a:t>
                </a:r>
                <a:r>
                  <a:rPr lang="zh-CN" altLang="en-US" sz="1400" dirty="0"/>
                  <a:t>查询指令，并等待接收从</a:t>
                </a:r>
                <a:r>
                  <a:rPr lang="en-US" altLang="zh-CN" sz="1400" dirty="0"/>
                  <a:t>SP</a:t>
                </a:r>
                <a:r>
                  <a:rPr lang="zh-CN" altLang="en-US" sz="1600" dirty="0"/>
                  <a:t>返回的结果。虽然这种做法省去了用户的本地存储和网络带宽的要求，</a:t>
                </a:r>
                <a:endParaRPr lang="zh-CN" altLang="en-US" sz="1600" kern="0" dirty="0">
                  <a:solidFill>
                    <a:schemeClr val="tx1">
                      <a:lumMod val="95000"/>
                      <a:lumOff val="5000"/>
                    </a:schemeClr>
                  </a:solidFill>
                  <a:latin typeface="微软雅黑" panose="020B0503020204020204" charset="-122"/>
                  <a:ea typeface="微软雅黑" panose="020B0503020204020204" charset="-122"/>
                </a:endParaRPr>
              </a:p>
            </p:txBody>
          </p:sp>
          <p:sp>
            <p:nvSpPr>
              <p:cNvPr id="107" name="îṥľïde">
                <a:extLst>
                  <a:ext uri="{FF2B5EF4-FFF2-40B4-BE49-F238E27FC236}">
                    <a16:creationId xmlns:a16="http://schemas.microsoft.com/office/drawing/2014/main" id="{E49B1B45-1C4E-4665-B88E-9AB7B0E78F84}"/>
                  </a:ext>
                </a:extLst>
              </p:cNvPr>
              <p:cNvSpPr txBox="1"/>
              <p:nvPr/>
            </p:nvSpPr>
            <p:spPr bwMode="auto">
              <a:xfrm>
                <a:off x="4294602" y="1107334"/>
                <a:ext cx="2327244" cy="432024"/>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solidFill>
                      <a:srgbClr val="004EA2"/>
                    </a:solidFill>
                  </a:rPr>
                  <a:t>方法二</a:t>
                </a:r>
              </a:p>
            </p:txBody>
          </p:sp>
        </p:grpSp>
        <p:cxnSp>
          <p:nvCxnSpPr>
            <p:cNvPr id="92" name="直接连接符 91">
              <a:extLst>
                <a:ext uri="{FF2B5EF4-FFF2-40B4-BE49-F238E27FC236}">
                  <a16:creationId xmlns:a16="http://schemas.microsoft.com/office/drawing/2014/main" id="{05B378A4-1066-402D-BA90-D265EA1CB02E}"/>
                </a:ext>
              </a:extLst>
            </p:cNvPr>
            <p:cNvCxnSpPr>
              <a:cxnSpLocks/>
            </p:cNvCxnSpPr>
            <p:nvPr/>
          </p:nvCxnSpPr>
          <p:spPr>
            <a:xfrm flipV="1">
              <a:off x="10101780" y="3769700"/>
              <a:ext cx="1" cy="191695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42" name="îṥľïde">
            <a:extLst>
              <a:ext uri="{FF2B5EF4-FFF2-40B4-BE49-F238E27FC236}">
                <a16:creationId xmlns:a16="http://schemas.microsoft.com/office/drawing/2014/main" id="{420C871B-F8CE-4EAF-AF6A-44CE4D36F1CA}"/>
              </a:ext>
            </a:extLst>
          </p:cNvPr>
          <p:cNvSpPr txBox="1"/>
          <p:nvPr/>
        </p:nvSpPr>
        <p:spPr bwMode="auto">
          <a:xfrm>
            <a:off x="1097618" y="1425652"/>
            <a:ext cx="2834238" cy="432024"/>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solidFill>
                  <a:srgbClr val="004EA2"/>
                </a:solidFill>
              </a:rPr>
              <a:t>方法一</a:t>
            </a:r>
          </a:p>
        </p:txBody>
      </p:sp>
      <p:sp>
        <p:nvSpPr>
          <p:cNvPr id="43" name="îṥľïde">
            <a:extLst>
              <a:ext uri="{FF2B5EF4-FFF2-40B4-BE49-F238E27FC236}">
                <a16:creationId xmlns:a16="http://schemas.microsoft.com/office/drawing/2014/main" id="{594BCA09-D2FC-41B8-BC64-803E31D61C07}"/>
              </a:ext>
            </a:extLst>
          </p:cNvPr>
          <p:cNvSpPr txBox="1"/>
          <p:nvPr/>
        </p:nvSpPr>
        <p:spPr bwMode="auto">
          <a:xfrm>
            <a:off x="8564403" y="1449693"/>
            <a:ext cx="2834238" cy="432024"/>
          </a:xfrm>
          <a:prstGeom prst="rect">
            <a:avLst/>
          </a:prstGeom>
          <a:solidFill>
            <a:schemeClr val="bg1"/>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b="1" dirty="0">
                <a:solidFill>
                  <a:srgbClr val="004EA2"/>
                </a:solidFill>
              </a:rPr>
              <a:t>本文方法</a:t>
            </a:r>
          </a:p>
        </p:txBody>
      </p:sp>
      <p:sp>
        <p:nvSpPr>
          <p:cNvPr id="44" name="îṥľïde">
            <a:extLst>
              <a:ext uri="{FF2B5EF4-FFF2-40B4-BE49-F238E27FC236}">
                <a16:creationId xmlns:a16="http://schemas.microsoft.com/office/drawing/2014/main" id="{86C56C58-FA56-4462-86A6-1A384FC3B8C3}"/>
              </a:ext>
            </a:extLst>
          </p:cNvPr>
          <p:cNvSpPr txBox="1"/>
          <p:nvPr/>
        </p:nvSpPr>
        <p:spPr bwMode="auto">
          <a:xfrm>
            <a:off x="4183525" y="966196"/>
            <a:ext cx="3207175" cy="432024"/>
          </a:xfrm>
          <a:prstGeom prst="rect">
            <a:avLst/>
          </a:prstGeom>
          <a:solidFill>
            <a:schemeClr val="bg1"/>
          </a:solidFill>
          <a:ln>
            <a:noFill/>
          </a:ln>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b="1" dirty="0">
                <a:solidFill>
                  <a:srgbClr val="004EA2"/>
                </a:solidFill>
              </a:rPr>
              <a:t>怎么查询区块链中的数据？？？</a:t>
            </a:r>
          </a:p>
        </p:txBody>
      </p:sp>
    </p:spTree>
    <p:extLst>
      <p:ext uri="{BB962C8B-B14F-4D97-AF65-F5344CB8AC3E}">
        <p14:creationId xmlns:p14="http://schemas.microsoft.com/office/powerpoint/2010/main" val="280779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339309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spc="600" dirty="0">
                <a:solidFill>
                  <a:srgbClr val="004EA2"/>
                </a:solidFill>
                <a:latin typeface="微软雅黑" panose="020B0503020204020204" charset="-122"/>
                <a:ea typeface="微软雅黑" panose="020B0503020204020204" charset="-122"/>
                <a:sym typeface="+mn-ea"/>
              </a:rPr>
              <a:t>Boolean</a:t>
            </a:r>
            <a:r>
              <a:rPr lang="zh-CN" altLang="en-US" sz="2400" b="1" spc="600" dirty="0">
                <a:solidFill>
                  <a:srgbClr val="004EA2"/>
                </a:solidFill>
                <a:latin typeface="微软雅黑" panose="020B0503020204020204" charset="-122"/>
                <a:ea typeface="微软雅黑" panose="020B0503020204020204" charset="-122"/>
                <a:sym typeface="+mn-ea"/>
              </a:rPr>
              <a:t>类型查询</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2" name="文本框 1">
            <a:extLst>
              <a:ext uri="{FF2B5EF4-FFF2-40B4-BE49-F238E27FC236}">
                <a16:creationId xmlns:a16="http://schemas.microsoft.com/office/drawing/2014/main" id="{9C9B7B70-D92A-4CDE-A685-4B97A66F62EA}"/>
              </a:ext>
            </a:extLst>
          </p:cNvPr>
          <p:cNvSpPr txBox="1"/>
          <p:nvPr/>
        </p:nvSpPr>
        <p:spPr>
          <a:xfrm>
            <a:off x="2718034" y="1610686"/>
            <a:ext cx="6098796" cy="1477328"/>
          </a:xfrm>
          <a:prstGeom prst="rect">
            <a:avLst/>
          </a:prstGeom>
          <a:noFill/>
        </p:spPr>
        <p:txBody>
          <a:bodyPr wrap="square" rtlCol="0">
            <a:spAutoFit/>
          </a:bodyPr>
          <a:lstStyle/>
          <a:p>
            <a:r>
              <a:rPr lang="en-US" altLang="zh-CN" dirty="0"/>
              <a:t>Boolean</a:t>
            </a:r>
            <a:r>
              <a:rPr lang="zh-CN" altLang="en-US" dirty="0"/>
              <a:t>类型的查询是很好理解的，就是轻节点提交的查询条件是一个返回值为</a:t>
            </a:r>
            <a:r>
              <a:rPr lang="en-US" altLang="zh-CN" dirty="0"/>
              <a:t>True</a:t>
            </a:r>
            <a:r>
              <a:rPr lang="zh-CN" altLang="en-US" dirty="0"/>
              <a:t>或者</a:t>
            </a:r>
            <a:r>
              <a:rPr lang="en-US" altLang="zh-CN" dirty="0"/>
              <a:t>False</a:t>
            </a:r>
            <a:r>
              <a:rPr lang="zh-CN" altLang="en-US" dirty="0"/>
              <a:t>的函数。比如一个查询条件为“</a:t>
            </a:r>
            <a:r>
              <a:rPr lang="en-US" altLang="zh-CN" dirty="0"/>
              <a:t>Sedan”∧(“</a:t>
            </a:r>
            <a:r>
              <a:rPr lang="en-US" altLang="zh-CN" dirty="0" err="1"/>
              <a:t>Benz”∨“BMW</a:t>
            </a:r>
            <a:r>
              <a:rPr lang="en-US" altLang="zh-CN" dirty="0"/>
              <a:t>”)</a:t>
            </a:r>
            <a:r>
              <a:rPr lang="zh-CN" altLang="en-US" dirty="0"/>
              <a:t>，如果数据库中存在下面三个记录（</a:t>
            </a:r>
            <a:r>
              <a:rPr lang="en-US" altLang="zh-CN" dirty="0"/>
              <a:t>1</a:t>
            </a:r>
            <a:r>
              <a:rPr lang="zh-CN" altLang="en-US" dirty="0"/>
              <a:t>）</a:t>
            </a:r>
            <a:r>
              <a:rPr lang="en-US" altLang="zh-CN" dirty="0"/>
              <a:t>Sedan</a:t>
            </a:r>
            <a:r>
              <a:rPr lang="zh-CN" altLang="en-US" dirty="0"/>
              <a:t>，</a:t>
            </a:r>
            <a:r>
              <a:rPr lang="en-US" altLang="zh-CN" dirty="0"/>
              <a:t>Benz </a:t>
            </a:r>
            <a:r>
              <a:rPr lang="zh-CN" altLang="en-US" dirty="0"/>
              <a:t>（</a:t>
            </a:r>
            <a:r>
              <a:rPr lang="en-US" altLang="zh-CN" dirty="0"/>
              <a:t>2</a:t>
            </a:r>
            <a:r>
              <a:rPr lang="zh-CN" altLang="en-US" dirty="0"/>
              <a:t>）</a:t>
            </a:r>
            <a:r>
              <a:rPr lang="en-US" altLang="zh-CN" dirty="0" err="1"/>
              <a:t>Hala</a:t>
            </a:r>
            <a:r>
              <a:rPr lang="zh-CN" altLang="en-US" dirty="0"/>
              <a:t>， </a:t>
            </a:r>
            <a:r>
              <a:rPr lang="en-US" altLang="zh-CN" dirty="0"/>
              <a:t>Benz </a:t>
            </a:r>
            <a:r>
              <a:rPr lang="zh-CN" altLang="en-US" dirty="0"/>
              <a:t>（</a:t>
            </a:r>
            <a:r>
              <a:rPr lang="en-US" altLang="zh-CN" dirty="0"/>
              <a:t>3</a:t>
            </a:r>
            <a:r>
              <a:rPr lang="zh-CN" altLang="en-US" dirty="0"/>
              <a:t>）</a:t>
            </a:r>
            <a:r>
              <a:rPr lang="en-US" altLang="zh-CN" dirty="0"/>
              <a:t>Sedan</a:t>
            </a:r>
            <a:r>
              <a:rPr lang="zh-CN" altLang="en-US" dirty="0"/>
              <a:t>， </a:t>
            </a:r>
            <a:r>
              <a:rPr lang="en-US" altLang="zh-CN" dirty="0"/>
              <a:t>BMW</a:t>
            </a:r>
            <a:r>
              <a:rPr lang="zh-CN" altLang="en-US" dirty="0"/>
              <a:t>，那么第一个和第三个将满足查询条件。</a:t>
            </a:r>
          </a:p>
        </p:txBody>
      </p:sp>
    </p:spTree>
    <p:extLst>
      <p:ext uri="{BB962C8B-B14F-4D97-AF65-F5344CB8AC3E}">
        <p14:creationId xmlns:p14="http://schemas.microsoft.com/office/powerpoint/2010/main" val="330967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339309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spc="600" dirty="0">
                <a:solidFill>
                  <a:srgbClr val="004EA2"/>
                </a:solidFill>
                <a:latin typeface="微软雅黑" panose="020B0503020204020204" charset="-122"/>
                <a:ea typeface="微软雅黑" panose="020B0503020204020204" charset="-122"/>
                <a:sym typeface="+mn-ea"/>
              </a:rPr>
              <a:t>Boolean</a:t>
            </a:r>
            <a:r>
              <a:rPr lang="zh-CN" altLang="en-US" sz="2400" b="1" spc="600" dirty="0">
                <a:solidFill>
                  <a:srgbClr val="004EA2"/>
                </a:solidFill>
                <a:latin typeface="微软雅黑" panose="020B0503020204020204" charset="-122"/>
                <a:ea typeface="微软雅黑" panose="020B0503020204020204" charset="-122"/>
                <a:sym typeface="+mn-ea"/>
              </a:rPr>
              <a:t>类型查询</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3" name="文本框 2">
            <a:extLst>
              <a:ext uri="{FF2B5EF4-FFF2-40B4-BE49-F238E27FC236}">
                <a16:creationId xmlns:a16="http://schemas.microsoft.com/office/drawing/2014/main" id="{4E14CF44-4127-42F5-9FDC-19E94BE01DCA}"/>
              </a:ext>
            </a:extLst>
          </p:cNvPr>
          <p:cNvSpPr txBox="1"/>
          <p:nvPr/>
        </p:nvSpPr>
        <p:spPr>
          <a:xfrm>
            <a:off x="2501318" y="1328411"/>
            <a:ext cx="7189364" cy="3139321"/>
          </a:xfrm>
          <a:prstGeom prst="rect">
            <a:avLst/>
          </a:prstGeom>
          <a:noFill/>
        </p:spPr>
        <p:txBody>
          <a:bodyPr wrap="square" rtlCol="0">
            <a:spAutoFit/>
          </a:bodyPr>
          <a:lstStyle/>
          <a:p>
            <a:r>
              <a:rPr lang="zh-CN" altLang="en-US" dirty="0"/>
              <a:t>为了支持</a:t>
            </a:r>
            <a:r>
              <a:rPr lang="en-US" altLang="zh-CN" dirty="0"/>
              <a:t>Boolean</a:t>
            </a:r>
            <a:r>
              <a:rPr lang="zh-CN" altLang="en-US" dirty="0"/>
              <a:t>类型的查询，需要在区块头增加一个字段</a:t>
            </a:r>
            <a:r>
              <a:rPr lang="en-US" altLang="zh-CN" dirty="0" err="1"/>
              <a:t>AttDigest</a:t>
            </a:r>
            <a:r>
              <a:rPr lang="zh-CN" altLang="en-US" dirty="0"/>
              <a:t>，顾名思义就是属性的摘要。</a:t>
            </a:r>
            <a:endParaRPr lang="en-US" altLang="zh-CN" dirty="0"/>
          </a:p>
          <a:p>
            <a:r>
              <a:rPr lang="zh-CN" altLang="en-US" dirty="0"/>
              <a:t>第一它能够概括一个数据对象的属性</a:t>
            </a:r>
            <a:r>
              <a:rPr lang="en-US" altLang="zh-CN" dirty="0"/>
              <a:t>W</a:t>
            </a:r>
            <a:r>
              <a:rPr lang="zh-CN" altLang="en-US" dirty="0"/>
              <a:t>，能够证明一个对象是否满足轻节点所提交的查询（一个区块中有多个数据对象），因此，如果对象不满足查询条件，只需要返回这个</a:t>
            </a:r>
            <a:r>
              <a:rPr lang="en-US" altLang="zh-CN" dirty="0" err="1"/>
              <a:t>AttDigest</a:t>
            </a:r>
            <a:r>
              <a:rPr lang="zh-CN" altLang="en-US" dirty="0"/>
              <a:t>字段，而不需要返回整个数据对象给用户。</a:t>
            </a:r>
            <a:endParaRPr lang="en-US" altLang="zh-CN" dirty="0"/>
          </a:p>
          <a:p>
            <a:r>
              <a:rPr lang="zh-CN" altLang="en-US" dirty="0"/>
              <a:t>第二，不管一个数据对象的属性</a:t>
            </a:r>
            <a:r>
              <a:rPr lang="en-US" altLang="zh-CN" dirty="0"/>
              <a:t>W</a:t>
            </a:r>
            <a:r>
              <a:rPr lang="zh-CN" altLang="en-US" dirty="0"/>
              <a:t>有多少个，</a:t>
            </a:r>
            <a:r>
              <a:rPr lang="en-US" altLang="zh-CN" dirty="0" err="1"/>
              <a:t>AttDigest</a:t>
            </a:r>
            <a:r>
              <a:rPr lang="zh-CN" altLang="en-US" dirty="0"/>
              <a:t>字段的大小都是固定的。</a:t>
            </a:r>
            <a:endParaRPr lang="en-US" altLang="zh-CN" dirty="0"/>
          </a:p>
          <a:p>
            <a:r>
              <a:rPr lang="zh-CN" altLang="en-US" dirty="0"/>
              <a:t>第三，</a:t>
            </a:r>
            <a:r>
              <a:rPr lang="en-US" altLang="zh-CN" dirty="0" err="1"/>
              <a:t>AttDigest</a:t>
            </a:r>
            <a:r>
              <a:rPr lang="zh-CN" altLang="en-US" dirty="0"/>
              <a:t>支持聚合（</a:t>
            </a:r>
            <a:r>
              <a:rPr lang="en-US" altLang="zh-CN" dirty="0" err="1"/>
              <a:t>Aggregatable</a:t>
            </a:r>
            <a:r>
              <a:rPr lang="zh-CN" altLang="en-US" dirty="0"/>
              <a:t>）操作，这样的话就可以在同一个区块的不同对象之间以及不同区块的不同对象之间进行批量验证了。</a:t>
            </a:r>
          </a:p>
        </p:txBody>
      </p:sp>
      <p:pic>
        <p:nvPicPr>
          <p:cNvPr id="4" name="图片 3">
            <a:extLst>
              <a:ext uri="{FF2B5EF4-FFF2-40B4-BE49-F238E27FC236}">
                <a16:creationId xmlns:a16="http://schemas.microsoft.com/office/drawing/2014/main" id="{C74E9B5F-94F3-432E-AC9D-38E018F7DDB6}"/>
              </a:ext>
            </a:extLst>
          </p:cNvPr>
          <p:cNvPicPr>
            <a:picLocks noChangeAspect="1"/>
          </p:cNvPicPr>
          <p:nvPr/>
        </p:nvPicPr>
        <p:blipFill>
          <a:blip r:embed="rId6"/>
          <a:stretch>
            <a:fillRect/>
          </a:stretch>
        </p:blipFill>
        <p:spPr>
          <a:xfrm>
            <a:off x="2296615" y="4729673"/>
            <a:ext cx="5457143" cy="1190476"/>
          </a:xfrm>
          <a:prstGeom prst="rect">
            <a:avLst/>
          </a:prstGeom>
        </p:spPr>
      </p:pic>
    </p:spTree>
    <p:extLst>
      <p:ext uri="{BB962C8B-B14F-4D97-AF65-F5344CB8AC3E}">
        <p14:creationId xmlns:p14="http://schemas.microsoft.com/office/powerpoint/2010/main" val="126635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339309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范围类型查询</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2" name="文本框 1">
            <a:extLst>
              <a:ext uri="{FF2B5EF4-FFF2-40B4-BE49-F238E27FC236}">
                <a16:creationId xmlns:a16="http://schemas.microsoft.com/office/drawing/2014/main" id="{9C9B7B70-D92A-4CDE-A685-4B97A66F62EA}"/>
              </a:ext>
            </a:extLst>
          </p:cNvPr>
          <p:cNvSpPr txBox="1"/>
          <p:nvPr/>
        </p:nvSpPr>
        <p:spPr>
          <a:xfrm>
            <a:off x="2449585" y="1593908"/>
            <a:ext cx="5813571" cy="3139321"/>
          </a:xfrm>
          <a:prstGeom prst="rect">
            <a:avLst/>
          </a:prstGeom>
          <a:noFill/>
        </p:spPr>
        <p:txBody>
          <a:bodyPr wrap="square" rtlCol="0">
            <a:spAutoFit/>
          </a:bodyPr>
          <a:lstStyle/>
          <a:p>
            <a:r>
              <a:rPr lang="zh-CN" altLang="en-US" dirty="0"/>
              <a:t>保存在区块链中的对象数据表示形式为</a:t>
            </a:r>
            <a:r>
              <a:rPr lang="en-US" altLang="zh-CN" dirty="0"/>
              <a:t>&lt;</a:t>
            </a:r>
            <a:r>
              <a:rPr lang="en-US" altLang="zh-CN" dirty="0" err="1"/>
              <a:t>ti</a:t>
            </a:r>
            <a:r>
              <a:rPr lang="en-US" altLang="zh-CN" dirty="0"/>
              <a:t>, Vi, Wi&gt;</a:t>
            </a:r>
            <a:r>
              <a:rPr lang="zh-CN" altLang="en-US" dirty="0"/>
              <a:t>，</a:t>
            </a:r>
            <a:r>
              <a:rPr lang="en-US" altLang="zh-CN" dirty="0"/>
              <a:t>V</a:t>
            </a:r>
            <a:r>
              <a:rPr lang="zh-CN" altLang="en-US" dirty="0"/>
              <a:t>中存储的是多个数字类型的属性，</a:t>
            </a:r>
            <a:r>
              <a:rPr lang="en-US" altLang="zh-CN" dirty="0"/>
              <a:t>W</a:t>
            </a:r>
            <a:r>
              <a:rPr lang="zh-CN" altLang="en-US" dirty="0"/>
              <a:t>中存储的是多个非数字类型的属性。将数字类型的属性转换成非数字类型的属性</a:t>
            </a:r>
            <a:endParaRPr lang="en-US" altLang="zh-CN" dirty="0"/>
          </a:p>
          <a:p>
            <a:r>
              <a:rPr lang="zh-CN" altLang="en-US" dirty="0"/>
              <a:t>如何转换呢？</a:t>
            </a:r>
          </a:p>
          <a:p>
            <a:r>
              <a:rPr lang="en-US" altLang="zh-CN" dirty="0"/>
              <a:t>1</a:t>
            </a:r>
            <a:r>
              <a:rPr lang="zh-CN" altLang="en-US" dirty="0"/>
              <a:t>）将数字转化成二进制的形式</a:t>
            </a:r>
          </a:p>
          <a:p>
            <a:r>
              <a:rPr lang="en-US" altLang="zh-CN" dirty="0"/>
              <a:t>2</a:t>
            </a:r>
            <a:r>
              <a:rPr lang="zh-CN" altLang="en-US" dirty="0"/>
              <a:t>）将一个数字转化成二进制前缀元素，函数表示为</a:t>
            </a:r>
            <a:r>
              <a:rPr lang="en-US" altLang="zh-CN" dirty="0"/>
              <a:t>trans(.)</a:t>
            </a:r>
            <a:r>
              <a:rPr lang="zh-CN" altLang="en-US" dirty="0"/>
              <a:t>，比如</a:t>
            </a:r>
            <a:r>
              <a:rPr lang="en-US" altLang="zh-CN" dirty="0"/>
              <a:t>4</a:t>
            </a:r>
            <a:r>
              <a:rPr lang="zh-CN" altLang="en-US" dirty="0"/>
              <a:t>可以表示为二进制</a:t>
            </a:r>
            <a:r>
              <a:rPr lang="en-US" altLang="zh-CN" dirty="0"/>
              <a:t>100</a:t>
            </a:r>
            <a:r>
              <a:rPr lang="zh-CN" altLang="en-US" dirty="0"/>
              <a:t>，所以</a:t>
            </a:r>
            <a:r>
              <a:rPr lang="en-US" altLang="zh-CN" dirty="0"/>
              <a:t>trans(4) = {1∗, 10∗, 100}. </a:t>
            </a:r>
            <a:r>
              <a:rPr lang="zh-CN" altLang="en-US" dirty="0"/>
              <a:t>星号表示通配符。对于数组的话，比如（</a:t>
            </a:r>
            <a:r>
              <a:rPr lang="en-US" altLang="zh-CN" dirty="0"/>
              <a:t>4</a:t>
            </a:r>
            <a:r>
              <a:rPr lang="zh-CN" altLang="en-US" dirty="0"/>
              <a:t>，</a:t>
            </a:r>
            <a:r>
              <a:rPr lang="en-US" altLang="zh-CN" dirty="0"/>
              <a:t>2</a:t>
            </a:r>
            <a:r>
              <a:rPr lang="zh-CN" altLang="en-US" dirty="0"/>
              <a:t>）的二进制为（</a:t>
            </a:r>
            <a:r>
              <a:rPr lang="en-US" altLang="zh-CN" dirty="0"/>
              <a:t>100</a:t>
            </a:r>
            <a:r>
              <a:rPr lang="zh-CN" altLang="en-US" dirty="0"/>
              <a:t>， </a:t>
            </a:r>
            <a:r>
              <a:rPr lang="en-US" altLang="zh-CN" dirty="0"/>
              <a:t>010</a:t>
            </a:r>
            <a:r>
              <a:rPr lang="zh-CN" altLang="en-US" dirty="0"/>
              <a:t>），前缀转化为</a:t>
            </a:r>
          </a:p>
          <a:p>
            <a:endParaRPr lang="zh-CN" altLang="en-US" dirty="0"/>
          </a:p>
        </p:txBody>
      </p:sp>
      <p:pic>
        <p:nvPicPr>
          <p:cNvPr id="4" name="图片 3">
            <a:extLst>
              <a:ext uri="{FF2B5EF4-FFF2-40B4-BE49-F238E27FC236}">
                <a16:creationId xmlns:a16="http://schemas.microsoft.com/office/drawing/2014/main" id="{66789DF8-AAB6-4CA0-A300-13BB542CD184}"/>
              </a:ext>
            </a:extLst>
          </p:cNvPr>
          <p:cNvPicPr>
            <a:picLocks noChangeAspect="1"/>
          </p:cNvPicPr>
          <p:nvPr/>
        </p:nvPicPr>
        <p:blipFill>
          <a:blip r:embed="rId6"/>
          <a:stretch>
            <a:fillRect/>
          </a:stretch>
        </p:blipFill>
        <p:spPr>
          <a:xfrm>
            <a:off x="2500143" y="4426643"/>
            <a:ext cx="3723809" cy="390476"/>
          </a:xfrm>
          <a:prstGeom prst="rect">
            <a:avLst/>
          </a:prstGeom>
        </p:spPr>
      </p:pic>
    </p:spTree>
    <p:extLst>
      <p:ext uri="{BB962C8B-B14F-4D97-AF65-F5344CB8AC3E}">
        <p14:creationId xmlns:p14="http://schemas.microsoft.com/office/powerpoint/2010/main" val="14230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339309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en-US" altLang="zh-CN" sz="2400" b="1" spc="600" dirty="0">
                <a:solidFill>
                  <a:srgbClr val="004EA2"/>
                </a:solidFill>
                <a:latin typeface="微软雅黑" panose="020B0503020204020204" charset="-122"/>
                <a:ea typeface="微软雅黑" panose="020B0503020204020204" charset="-122"/>
                <a:sym typeface="+mn-ea"/>
              </a:rPr>
              <a:t>Boolean</a:t>
            </a:r>
            <a:r>
              <a:rPr lang="zh-CN" altLang="en-US" sz="2400" b="1" spc="600" dirty="0">
                <a:solidFill>
                  <a:srgbClr val="004EA2"/>
                </a:solidFill>
                <a:latin typeface="微软雅黑" panose="020B0503020204020204" charset="-122"/>
                <a:ea typeface="微软雅黑" panose="020B0503020204020204" charset="-122"/>
                <a:sym typeface="+mn-ea"/>
              </a:rPr>
              <a:t>类型查询</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2" name="文本框 1">
            <a:extLst>
              <a:ext uri="{FF2B5EF4-FFF2-40B4-BE49-F238E27FC236}">
                <a16:creationId xmlns:a16="http://schemas.microsoft.com/office/drawing/2014/main" id="{9C9B7B70-D92A-4CDE-A685-4B97A66F62EA}"/>
              </a:ext>
            </a:extLst>
          </p:cNvPr>
          <p:cNvSpPr txBox="1"/>
          <p:nvPr/>
        </p:nvSpPr>
        <p:spPr>
          <a:xfrm>
            <a:off x="2718034" y="1610686"/>
            <a:ext cx="6098796" cy="1477328"/>
          </a:xfrm>
          <a:prstGeom prst="rect">
            <a:avLst/>
          </a:prstGeom>
          <a:noFill/>
        </p:spPr>
        <p:txBody>
          <a:bodyPr wrap="square" rtlCol="0">
            <a:spAutoFit/>
          </a:bodyPr>
          <a:lstStyle/>
          <a:p>
            <a:r>
              <a:rPr lang="en-US" altLang="zh-CN" dirty="0"/>
              <a:t>Boolean</a:t>
            </a:r>
            <a:r>
              <a:rPr lang="zh-CN" altLang="en-US" dirty="0"/>
              <a:t>类型的查询是很好理解的，就是轻节点提交的查询条件是一个返回值为</a:t>
            </a:r>
            <a:r>
              <a:rPr lang="en-US" altLang="zh-CN" dirty="0"/>
              <a:t>True</a:t>
            </a:r>
            <a:r>
              <a:rPr lang="zh-CN" altLang="en-US" dirty="0"/>
              <a:t>或者</a:t>
            </a:r>
            <a:r>
              <a:rPr lang="en-US" altLang="zh-CN" dirty="0"/>
              <a:t>False</a:t>
            </a:r>
            <a:r>
              <a:rPr lang="zh-CN" altLang="en-US" dirty="0"/>
              <a:t>的函数。比如一个查询条件为“</a:t>
            </a:r>
            <a:r>
              <a:rPr lang="en-US" altLang="zh-CN" dirty="0"/>
              <a:t>Sedan”∧(“</a:t>
            </a:r>
            <a:r>
              <a:rPr lang="en-US" altLang="zh-CN" dirty="0" err="1"/>
              <a:t>Benz”∨“BMW</a:t>
            </a:r>
            <a:r>
              <a:rPr lang="en-US" altLang="zh-CN" dirty="0"/>
              <a:t>”)</a:t>
            </a:r>
            <a:r>
              <a:rPr lang="zh-CN" altLang="en-US" dirty="0"/>
              <a:t>，如果数据库中存在下面三个记录（</a:t>
            </a:r>
            <a:r>
              <a:rPr lang="en-US" altLang="zh-CN" dirty="0"/>
              <a:t>1</a:t>
            </a:r>
            <a:r>
              <a:rPr lang="zh-CN" altLang="en-US" dirty="0"/>
              <a:t>）</a:t>
            </a:r>
            <a:r>
              <a:rPr lang="en-US" altLang="zh-CN" dirty="0"/>
              <a:t>Sedan</a:t>
            </a:r>
            <a:r>
              <a:rPr lang="zh-CN" altLang="en-US" dirty="0"/>
              <a:t>，</a:t>
            </a:r>
            <a:r>
              <a:rPr lang="en-US" altLang="zh-CN" dirty="0"/>
              <a:t>Benz </a:t>
            </a:r>
            <a:r>
              <a:rPr lang="zh-CN" altLang="en-US" dirty="0"/>
              <a:t>（</a:t>
            </a:r>
            <a:r>
              <a:rPr lang="en-US" altLang="zh-CN" dirty="0"/>
              <a:t>2</a:t>
            </a:r>
            <a:r>
              <a:rPr lang="zh-CN" altLang="en-US" dirty="0"/>
              <a:t>）</a:t>
            </a:r>
            <a:r>
              <a:rPr lang="en-US" altLang="zh-CN" dirty="0" err="1"/>
              <a:t>Hala</a:t>
            </a:r>
            <a:r>
              <a:rPr lang="zh-CN" altLang="en-US" dirty="0"/>
              <a:t>， </a:t>
            </a:r>
            <a:r>
              <a:rPr lang="en-US" altLang="zh-CN" dirty="0"/>
              <a:t>Benz </a:t>
            </a:r>
            <a:r>
              <a:rPr lang="zh-CN" altLang="en-US" dirty="0"/>
              <a:t>（</a:t>
            </a:r>
            <a:r>
              <a:rPr lang="en-US" altLang="zh-CN" dirty="0"/>
              <a:t>3</a:t>
            </a:r>
            <a:r>
              <a:rPr lang="zh-CN" altLang="en-US" dirty="0"/>
              <a:t>）</a:t>
            </a:r>
            <a:r>
              <a:rPr lang="en-US" altLang="zh-CN" dirty="0"/>
              <a:t>Sedan</a:t>
            </a:r>
            <a:r>
              <a:rPr lang="zh-CN" altLang="en-US" dirty="0"/>
              <a:t>， </a:t>
            </a:r>
            <a:r>
              <a:rPr lang="en-US" altLang="zh-CN" dirty="0"/>
              <a:t>BMW</a:t>
            </a:r>
            <a:r>
              <a:rPr lang="zh-CN" altLang="en-US" dirty="0"/>
              <a:t>，那么第一个和第三个将满足查询条件。</a:t>
            </a:r>
          </a:p>
        </p:txBody>
      </p:sp>
    </p:spTree>
    <p:extLst>
      <p:ext uri="{BB962C8B-B14F-4D97-AF65-F5344CB8AC3E}">
        <p14:creationId xmlns:p14="http://schemas.microsoft.com/office/powerpoint/2010/main" val="310605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2B835E0-E6E0-4D92-9D68-145E24A1D25D}"/>
              </a:ext>
            </a:extLst>
          </p:cNvPr>
          <p:cNvPicPr>
            <a:picLocks noChangeAspect="1"/>
          </p:cNvPicPr>
          <p:nvPr/>
        </p:nvPicPr>
        <p:blipFill rotWithShape="1">
          <a:blip r:embed="rId3">
            <a:extLst>
              <a:ext uri="{28A0092B-C50C-407E-A947-70E740481C1C}">
                <a14:useLocalDpi xmlns:a14="http://schemas.microsoft.com/office/drawing/2010/main" val="0"/>
              </a:ext>
            </a:extLst>
          </a:blip>
          <a:srcRect l="5269" r="5269"/>
          <a:stretch/>
        </p:blipFill>
        <p:spPr>
          <a:xfrm>
            <a:off x="0" y="1375595"/>
            <a:ext cx="12192000" cy="4186163"/>
          </a:xfrm>
          <a:prstGeom prst="rect">
            <a:avLst/>
          </a:prstGeom>
        </p:spPr>
      </p:pic>
      <p:sp>
        <p:nvSpPr>
          <p:cNvPr id="50" name="矩形 49">
            <a:extLst>
              <a:ext uri="{FF2B5EF4-FFF2-40B4-BE49-F238E27FC236}">
                <a16:creationId xmlns:a16="http://schemas.microsoft.com/office/drawing/2014/main" id="{22D3BAEC-7835-4269-9F55-C6C07B3B9FE8}"/>
              </a:ext>
            </a:extLst>
          </p:cNvPr>
          <p:cNvSpPr/>
          <p:nvPr/>
        </p:nvSpPr>
        <p:spPr>
          <a:xfrm>
            <a:off x="0" y="1375595"/>
            <a:ext cx="12192000" cy="4175760"/>
          </a:xfrm>
          <a:prstGeom prst="rect">
            <a:avLst/>
          </a:prstGeom>
          <a:solidFill>
            <a:srgbClr val="035C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19079138-4C57-41A4-BEC3-95CB01F799D0}"/>
              </a:ext>
            </a:extLst>
          </p:cNvPr>
          <p:cNvSpPr txBox="1"/>
          <p:nvPr/>
        </p:nvSpPr>
        <p:spPr>
          <a:xfrm>
            <a:off x="2859089" y="2902198"/>
            <a:ext cx="6473821" cy="769441"/>
          </a:xfrm>
          <a:prstGeom prst="rect">
            <a:avLst/>
          </a:prstGeom>
          <a:noFill/>
        </p:spPr>
        <p:txBody>
          <a:bodyPr wrap="square" rtlCol="0">
            <a:spAutoFit/>
          </a:bodyPr>
          <a:lstStyle/>
          <a:p>
            <a:pPr algn="ctr"/>
            <a:r>
              <a:rPr lang="zh-CN" altLang="en-US" sz="4400" b="1" spc="600" dirty="0">
                <a:solidFill>
                  <a:schemeClr val="bg1"/>
                </a:solidFill>
                <a:latin typeface="微软雅黑" panose="020B0503020204020204" charset="-122"/>
                <a:ea typeface="微软雅黑" panose="020B0503020204020204" charset="-122"/>
                <a:cs typeface="Aharoni" panose="02010803020104030203" pitchFamily="2" charset="-79"/>
              </a:rPr>
              <a:t>论文总结</a:t>
            </a:r>
            <a:endParaRPr lang="en-US" altLang="zh-CN" sz="4400" b="1" spc="600" dirty="0">
              <a:solidFill>
                <a:schemeClr val="bg1"/>
              </a:solidFill>
              <a:latin typeface="微软雅黑" panose="020B0503020204020204" charset="-122"/>
              <a:ea typeface="微软雅黑" panose="020B0503020204020204" charset="-122"/>
              <a:cs typeface="Aharoni" panose="02010803020104030203" pitchFamily="2" charset="-79"/>
            </a:endParaRPr>
          </a:p>
        </p:txBody>
      </p:sp>
      <p:grpSp>
        <p:nvGrpSpPr>
          <p:cNvPr id="55" name="组合 54">
            <a:extLst>
              <a:ext uri="{FF2B5EF4-FFF2-40B4-BE49-F238E27FC236}">
                <a16:creationId xmlns:a16="http://schemas.microsoft.com/office/drawing/2014/main" id="{C0B32743-6AFD-4480-9A6C-702CFFDF83E7}"/>
              </a:ext>
            </a:extLst>
          </p:cNvPr>
          <p:cNvGrpSpPr/>
          <p:nvPr/>
        </p:nvGrpSpPr>
        <p:grpSpPr>
          <a:xfrm>
            <a:off x="1165078" y="2855686"/>
            <a:ext cx="9861845" cy="1146629"/>
            <a:chOff x="940844" y="2909332"/>
            <a:chExt cx="3967568" cy="1146629"/>
          </a:xfrm>
        </p:grpSpPr>
        <p:cxnSp>
          <p:nvCxnSpPr>
            <p:cNvPr id="56" name="直接连接符 55">
              <a:extLst>
                <a:ext uri="{FF2B5EF4-FFF2-40B4-BE49-F238E27FC236}">
                  <a16:creationId xmlns:a16="http://schemas.microsoft.com/office/drawing/2014/main" id="{246DEBAB-892D-42D5-8D8F-36BB3AAFA2A6}"/>
                </a:ext>
              </a:extLst>
            </p:cNvPr>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544791-7EB9-46E2-BAD1-694F3038BF05}"/>
                </a:ext>
              </a:extLst>
            </p:cNvPr>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CA0A7975-3320-4F1D-BE0C-64807D15035E}"/>
              </a:ext>
            </a:extLst>
          </p:cNvPr>
          <p:cNvCxnSpPr>
            <a:cxnSpLocks/>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EA4B9A-B7B9-4BE3-AF84-7496E69A24FF}"/>
              </a:ext>
            </a:extLst>
          </p:cNvPr>
          <p:cNvCxnSpPr>
            <a:cxnSpLocks/>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294800-4924-4F02-84AF-750943E02D59}"/>
              </a:ext>
            </a:extLst>
          </p:cNvPr>
          <p:cNvCxnSpPr>
            <a:cxnSpLocks/>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BCC56E-DBBE-4DA1-8B35-96C468433080}"/>
              </a:ext>
            </a:extLst>
          </p:cNvPr>
          <p:cNvCxnSpPr>
            <a:cxnSpLocks/>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921605D-05A9-439B-B853-04E58A66BF85}"/>
              </a:ext>
            </a:extLst>
          </p:cNvPr>
          <p:cNvCxnSpPr>
            <a:cxnSpLocks/>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0B94EE-DED6-485B-A3B5-4CCD29263ADF}"/>
              </a:ext>
            </a:extLst>
          </p:cNvPr>
          <p:cNvCxnSpPr>
            <a:cxnSpLocks/>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6492596-920A-48E9-84C1-D28359E5DBA6}"/>
              </a:ext>
            </a:extLst>
          </p:cNvPr>
          <p:cNvGrpSpPr/>
          <p:nvPr/>
        </p:nvGrpSpPr>
        <p:grpSpPr>
          <a:xfrm rot="10800000">
            <a:off x="446009" y="5123901"/>
            <a:ext cx="2286813" cy="1440440"/>
            <a:chOff x="226090" y="4873090"/>
            <a:chExt cx="2286813" cy="1440440"/>
          </a:xfrm>
        </p:grpSpPr>
        <p:cxnSp>
          <p:nvCxnSpPr>
            <p:cNvPr id="71" name="直接连接符 70">
              <a:extLst>
                <a:ext uri="{FF2B5EF4-FFF2-40B4-BE49-F238E27FC236}">
                  <a16:creationId xmlns:a16="http://schemas.microsoft.com/office/drawing/2014/main" id="{E3EF3955-7B5D-4384-A3DC-8225305891E2}"/>
                </a:ext>
              </a:extLst>
            </p:cNvPr>
            <p:cNvCxnSpPr>
              <a:cxnSpLocks/>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4F376E-2E8E-4C2A-AB28-176D143F25DB}"/>
                </a:ext>
              </a:extLst>
            </p:cNvPr>
            <p:cNvCxnSpPr>
              <a:cxnSpLocks/>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DA33DC5-8A9A-48B3-94BB-C62F008B52E7}"/>
                </a:ext>
              </a:extLst>
            </p:cNvPr>
            <p:cNvCxnSpPr>
              <a:cxnSpLocks/>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E5426E4-433E-4E8F-A967-571F45E0BC6C}"/>
                </a:ext>
              </a:extLst>
            </p:cNvPr>
            <p:cNvCxnSpPr>
              <a:cxnSpLocks/>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340AD4-1A3C-4906-9BD3-F4DFAA8D64C6}"/>
                </a:ext>
              </a:extLst>
            </p:cNvPr>
            <p:cNvCxnSpPr>
              <a:cxnSpLocks/>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A00D2AA-40EA-4651-92EC-C79B30DD47AD}"/>
                </a:ext>
              </a:extLst>
            </p:cNvPr>
            <p:cNvCxnSpPr>
              <a:cxnSpLocks/>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E843B692-C87E-4B45-A432-BCCBB7FECC10}"/>
              </a:ext>
            </a:extLst>
          </p:cNvPr>
          <p:cNvSpPr/>
          <p:nvPr/>
        </p:nvSpPr>
        <p:spPr>
          <a:xfrm>
            <a:off x="5360189" y="2031148"/>
            <a:ext cx="1471621" cy="646331"/>
          </a:xfrm>
          <a:prstGeom prst="rect">
            <a:avLst/>
          </a:prstGeom>
        </p:spPr>
        <p:txBody>
          <a:bodyPr wrap="none">
            <a:spAutoFit/>
          </a:bodyPr>
          <a:lstStyle/>
          <a:p>
            <a:pPr algn="ctr"/>
            <a:r>
              <a:rPr lang="en-US" altLang="zh-CN" sz="3600" b="1" spc="300" dirty="0">
                <a:solidFill>
                  <a:schemeClr val="bg1"/>
                </a:solidFill>
                <a:latin typeface="微软雅黑" panose="020B0503020204020204" charset="-122"/>
                <a:ea typeface="微软雅黑" panose="020B0503020204020204" charset="-122"/>
                <a:cs typeface="Aharoni" panose="02010803020104030203" pitchFamily="2" charset="-79"/>
              </a:rPr>
              <a:t>Part </a:t>
            </a:r>
            <a:endParaRPr lang="zh-CN" altLang="en-US" sz="3600" spc="300" dirty="0"/>
          </a:p>
        </p:txBody>
      </p:sp>
    </p:spTree>
    <p:extLst>
      <p:ext uri="{BB962C8B-B14F-4D97-AF65-F5344CB8AC3E}">
        <p14:creationId xmlns:p14="http://schemas.microsoft.com/office/powerpoint/2010/main" val="285943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A4550547-3386-40CD-A22F-D47DC1228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 y="1352311"/>
            <a:ext cx="6095094" cy="4071472"/>
          </a:xfrm>
          <a:custGeom>
            <a:avLst/>
            <a:gdLst>
              <a:gd name="connsiteX0" fmla="*/ 0 w 6787098"/>
              <a:gd name="connsiteY0" fmla="*/ 0 h 6025198"/>
              <a:gd name="connsiteX1" fmla="*/ 6787098 w 6787098"/>
              <a:gd name="connsiteY1" fmla="*/ 0 h 6025198"/>
              <a:gd name="connsiteX2" fmla="*/ 6787098 w 6787098"/>
              <a:gd name="connsiteY2" fmla="*/ 6025198 h 6025198"/>
              <a:gd name="connsiteX3" fmla="*/ 0 w 6787098"/>
              <a:gd name="connsiteY3" fmla="*/ 6025198 h 6025198"/>
            </a:gdLst>
            <a:ahLst/>
            <a:cxnLst>
              <a:cxn ang="0">
                <a:pos x="connsiteX0" y="connsiteY0"/>
              </a:cxn>
              <a:cxn ang="0">
                <a:pos x="connsiteX1" y="connsiteY1"/>
              </a:cxn>
              <a:cxn ang="0">
                <a:pos x="connsiteX2" y="connsiteY2"/>
              </a:cxn>
              <a:cxn ang="0">
                <a:pos x="connsiteX3" y="connsiteY3"/>
              </a:cxn>
            </a:cxnLst>
            <a:rect l="l" t="t" r="r" b="b"/>
            <a:pathLst>
              <a:path w="6787098" h="6025198">
                <a:moveTo>
                  <a:pt x="0" y="0"/>
                </a:moveTo>
                <a:lnTo>
                  <a:pt x="6787098" y="0"/>
                </a:lnTo>
                <a:lnTo>
                  <a:pt x="6787098" y="6025198"/>
                </a:lnTo>
                <a:lnTo>
                  <a:pt x="0" y="6025198"/>
                </a:lnTo>
                <a:close/>
              </a:path>
            </a:pathLst>
          </a:custGeom>
        </p:spPr>
      </p:pic>
      <p:sp>
        <p:nvSpPr>
          <p:cNvPr id="2" name="矩形 1"/>
          <p:cNvSpPr/>
          <p:nvPr/>
        </p:nvSpPr>
        <p:spPr>
          <a:xfrm>
            <a:off x="0" y="2252618"/>
            <a:ext cx="6095094" cy="2352765"/>
          </a:xfrm>
          <a:prstGeom prst="rect">
            <a:avLst/>
          </a:prstGeom>
          <a:solidFill>
            <a:srgbClr val="035C9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_14"/>
          <p:cNvSpPr txBox="1">
            <a:spLocks noChangeArrowheads="1"/>
          </p:cNvSpPr>
          <p:nvPr/>
        </p:nvSpPr>
        <p:spPr bwMode="auto">
          <a:xfrm>
            <a:off x="6629853" y="1026350"/>
            <a:ext cx="1123680" cy="732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ctr"/>
            <a:r>
              <a:rPr lang="en-US" altLang="zh-CN" sz="2800" spc="300" dirty="0">
                <a:solidFill>
                  <a:srgbClr val="004EA2"/>
                </a:solidFill>
                <a:latin typeface="Impact" panose="020B0806030902050204" pitchFamily="34" charset="0"/>
                <a:ea typeface="微软雅黑" panose="020B0503020204020204" pitchFamily="34" charset="-122"/>
              </a:rPr>
              <a:t>01</a:t>
            </a:r>
          </a:p>
        </p:txBody>
      </p:sp>
      <p:sp>
        <p:nvSpPr>
          <p:cNvPr id="27" name="矩形 26"/>
          <p:cNvSpPr/>
          <p:nvPr/>
        </p:nvSpPr>
        <p:spPr bwMode="auto">
          <a:xfrm>
            <a:off x="7557538" y="1128367"/>
            <a:ext cx="3526227"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zh-CN" altLang="en-US" sz="2400" b="1" spc="-300" dirty="0">
                <a:solidFill>
                  <a:srgbClr val="004EA2"/>
                </a:solidFill>
                <a:latin typeface="微软雅黑" panose="020B0503020204020204" charset="-122"/>
                <a:ea typeface="微软雅黑" panose="020B0503020204020204" charset="-122"/>
                <a:sym typeface="+mn-ea"/>
              </a:rPr>
              <a:t>论文出处</a:t>
            </a:r>
          </a:p>
        </p:txBody>
      </p:sp>
      <p:sp>
        <p:nvSpPr>
          <p:cNvPr id="16" name="矩形 15"/>
          <p:cNvSpPr/>
          <p:nvPr/>
        </p:nvSpPr>
        <p:spPr>
          <a:xfrm rot="16200000" flipH="1">
            <a:off x="8582860" y="-3263"/>
            <a:ext cx="45719" cy="347662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5C9C"/>
              </a:solidFill>
              <a:latin typeface="华文中宋" panose="02010600040101010101" pitchFamily="2" charset="-122"/>
              <a:ea typeface="华文中宋" panose="02010600040101010101" pitchFamily="2" charset="-122"/>
            </a:endParaRPr>
          </a:p>
        </p:txBody>
      </p:sp>
      <p:sp>
        <p:nvSpPr>
          <p:cNvPr id="24" name="_14"/>
          <p:cNvSpPr txBox="1">
            <a:spLocks noChangeArrowheads="1"/>
          </p:cNvSpPr>
          <p:nvPr/>
        </p:nvSpPr>
        <p:spPr bwMode="auto">
          <a:xfrm>
            <a:off x="6629853" y="1945326"/>
            <a:ext cx="1123680" cy="732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ctr"/>
            <a:r>
              <a:rPr lang="en-US" altLang="zh-CN" sz="2800" spc="300" dirty="0">
                <a:solidFill>
                  <a:srgbClr val="004EA2"/>
                </a:solidFill>
                <a:latin typeface="Impact" panose="020B0806030902050204" pitchFamily="34" charset="0"/>
                <a:ea typeface="微软雅黑" panose="020B0503020204020204" pitchFamily="34" charset="-122"/>
              </a:rPr>
              <a:t>02</a:t>
            </a:r>
          </a:p>
        </p:txBody>
      </p:sp>
      <p:sp>
        <p:nvSpPr>
          <p:cNvPr id="25" name="矩形 24"/>
          <p:cNvSpPr/>
          <p:nvPr/>
        </p:nvSpPr>
        <p:spPr bwMode="auto">
          <a:xfrm>
            <a:off x="7557538" y="2035913"/>
            <a:ext cx="3170754"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zh-CN" altLang="en-US" sz="2400" b="1" dirty="0">
                <a:solidFill>
                  <a:srgbClr val="004EA2"/>
                </a:solidFill>
                <a:latin typeface="微软雅黑" panose="020B0503020204020204" charset="-122"/>
                <a:ea typeface="微软雅黑" panose="020B0503020204020204" charset="-122"/>
                <a:sym typeface="+mn-ea"/>
              </a:rPr>
              <a:t>区块链介绍</a:t>
            </a:r>
          </a:p>
        </p:txBody>
      </p:sp>
      <p:sp>
        <p:nvSpPr>
          <p:cNvPr id="17" name="矩形 16"/>
          <p:cNvSpPr/>
          <p:nvPr/>
        </p:nvSpPr>
        <p:spPr>
          <a:xfrm rot="16200000" flipH="1">
            <a:off x="8582858" y="903465"/>
            <a:ext cx="45719" cy="347662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35C9C"/>
              </a:solidFill>
              <a:latin typeface="华文中宋" panose="02010600040101010101" pitchFamily="2" charset="-122"/>
              <a:ea typeface="华文中宋" panose="02010600040101010101" pitchFamily="2" charset="-122"/>
            </a:endParaRPr>
          </a:p>
        </p:txBody>
      </p:sp>
      <p:sp>
        <p:nvSpPr>
          <p:cNvPr id="22" name="_14"/>
          <p:cNvSpPr txBox="1">
            <a:spLocks noChangeArrowheads="1"/>
          </p:cNvSpPr>
          <p:nvPr/>
        </p:nvSpPr>
        <p:spPr bwMode="auto">
          <a:xfrm>
            <a:off x="6629853" y="2864302"/>
            <a:ext cx="1123680" cy="732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ctr"/>
            <a:r>
              <a:rPr lang="en-US" altLang="zh-CN" sz="2800" spc="300" dirty="0">
                <a:solidFill>
                  <a:srgbClr val="004EA2"/>
                </a:solidFill>
                <a:latin typeface="Impact" panose="020B0806030902050204" pitchFamily="34" charset="0"/>
                <a:ea typeface="微软雅黑" panose="020B0503020204020204" pitchFamily="34" charset="-122"/>
              </a:rPr>
              <a:t>03</a:t>
            </a:r>
          </a:p>
        </p:txBody>
      </p:sp>
      <p:sp>
        <p:nvSpPr>
          <p:cNvPr id="23" name="矩形 22"/>
          <p:cNvSpPr/>
          <p:nvPr/>
        </p:nvSpPr>
        <p:spPr bwMode="auto">
          <a:xfrm>
            <a:off x="7557538" y="2955524"/>
            <a:ext cx="3170754"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4EA2"/>
                </a:solidFill>
                <a:latin typeface="微软雅黑" panose="020B0503020204020204" charset="-122"/>
                <a:ea typeface="微软雅黑" panose="020B0503020204020204" charset="-122"/>
                <a:sym typeface="+mn-ea"/>
              </a:rPr>
              <a:t>关键技术</a:t>
            </a:r>
          </a:p>
        </p:txBody>
      </p:sp>
      <p:sp>
        <p:nvSpPr>
          <p:cNvPr id="18" name="矩形 17"/>
          <p:cNvSpPr/>
          <p:nvPr/>
        </p:nvSpPr>
        <p:spPr>
          <a:xfrm rot="16200000" flipH="1">
            <a:off x="8582859" y="1824369"/>
            <a:ext cx="45719" cy="347662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5C9C"/>
              </a:solidFill>
              <a:latin typeface="华文中宋" panose="02010600040101010101" pitchFamily="2" charset="-122"/>
              <a:ea typeface="华文中宋" panose="02010600040101010101" pitchFamily="2" charset="-122"/>
            </a:endParaRPr>
          </a:p>
        </p:txBody>
      </p:sp>
      <p:sp>
        <p:nvSpPr>
          <p:cNvPr id="20" name="_14"/>
          <p:cNvSpPr txBox="1">
            <a:spLocks noChangeArrowheads="1"/>
          </p:cNvSpPr>
          <p:nvPr/>
        </p:nvSpPr>
        <p:spPr bwMode="auto">
          <a:xfrm>
            <a:off x="6629853" y="3783278"/>
            <a:ext cx="1123680" cy="732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ctr"/>
            <a:r>
              <a:rPr lang="en-US" altLang="zh-CN" sz="2800" spc="300" dirty="0">
                <a:solidFill>
                  <a:srgbClr val="004EA2"/>
                </a:solidFill>
                <a:latin typeface="Impact" panose="020B0806030902050204" pitchFamily="34" charset="0"/>
                <a:ea typeface="微软雅黑" panose="020B0503020204020204" pitchFamily="34" charset="-122"/>
              </a:rPr>
              <a:t>04</a:t>
            </a:r>
          </a:p>
        </p:txBody>
      </p:sp>
      <p:sp>
        <p:nvSpPr>
          <p:cNvPr id="21" name="矩形 20"/>
          <p:cNvSpPr/>
          <p:nvPr/>
        </p:nvSpPr>
        <p:spPr bwMode="auto">
          <a:xfrm>
            <a:off x="7557538" y="3873865"/>
            <a:ext cx="2981478"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4EA2"/>
                </a:solidFill>
                <a:latin typeface="微软雅黑" panose="020B0503020204020204" charset="-122"/>
                <a:ea typeface="微软雅黑" panose="020B0503020204020204" charset="-122"/>
                <a:sym typeface="+mn-ea"/>
              </a:rPr>
              <a:t>论文研究要点</a:t>
            </a:r>
          </a:p>
        </p:txBody>
      </p:sp>
      <p:sp>
        <p:nvSpPr>
          <p:cNvPr id="19" name="矩形 18"/>
          <p:cNvSpPr/>
          <p:nvPr/>
        </p:nvSpPr>
        <p:spPr>
          <a:xfrm rot="16200000" flipH="1">
            <a:off x="8582859" y="2745106"/>
            <a:ext cx="45719" cy="347662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35C9C"/>
              </a:solidFill>
              <a:latin typeface="华文中宋" panose="02010600040101010101" pitchFamily="2" charset="-122"/>
              <a:ea typeface="华文中宋" panose="02010600040101010101" pitchFamily="2" charset="-122"/>
            </a:endParaRPr>
          </a:p>
        </p:txBody>
      </p:sp>
      <p:sp>
        <p:nvSpPr>
          <p:cNvPr id="7" name="文本框 6"/>
          <p:cNvSpPr txBox="1"/>
          <p:nvPr/>
        </p:nvSpPr>
        <p:spPr>
          <a:xfrm>
            <a:off x="1594392" y="3116153"/>
            <a:ext cx="3206115" cy="645160"/>
          </a:xfrm>
          <a:prstGeom prst="rect">
            <a:avLst/>
          </a:prstGeom>
          <a:noFill/>
        </p:spPr>
        <p:txBody>
          <a:bodyPr wrap="square" rtlCol="0">
            <a:spAutoFit/>
          </a:bodyPr>
          <a:lstStyle/>
          <a:p>
            <a:pPr algn="just"/>
            <a:r>
              <a:rPr lang="en-US" altLang="zh-CN" sz="3600" b="1" dirty="0">
                <a:solidFill>
                  <a:schemeClr val="bg1"/>
                </a:solidFill>
                <a:latin typeface="微软雅黑" panose="020B0503020204020204" charset="-122"/>
                <a:ea typeface="微软雅黑" panose="020B0503020204020204" charset="-122"/>
                <a:cs typeface="Aharoni" panose="02010803020104030203" pitchFamily="2" charset="-79"/>
              </a:rPr>
              <a:t>CONTENTS</a:t>
            </a:r>
          </a:p>
        </p:txBody>
      </p:sp>
      <p:cxnSp>
        <p:nvCxnSpPr>
          <p:cNvPr id="8" name="直接连接符 7"/>
          <p:cNvCxnSpPr/>
          <p:nvPr/>
        </p:nvCxnSpPr>
        <p:spPr>
          <a:xfrm>
            <a:off x="1610252" y="2865418"/>
            <a:ext cx="2818356"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10252" y="4012047"/>
            <a:ext cx="2818356"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3D6A096F-2BB9-4A13-863C-976BE0415399}"/>
              </a:ext>
            </a:extLst>
          </p:cNvPr>
          <p:cNvCxnSpPr/>
          <p:nvPr/>
        </p:nvCxnSpPr>
        <p:spPr>
          <a:xfrm flipH="1">
            <a:off x="4174402" y="972619"/>
            <a:ext cx="829994" cy="9144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92DDEFE-BFCD-4A23-AB37-3854B047BB8C}"/>
              </a:ext>
            </a:extLst>
          </p:cNvPr>
          <p:cNvCxnSpPr/>
          <p:nvPr/>
        </p:nvCxnSpPr>
        <p:spPr>
          <a:xfrm flipH="1">
            <a:off x="4174402" y="1616409"/>
            <a:ext cx="829994" cy="9144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05ED0C5-57DA-4782-894C-9521BEE2624F}"/>
              </a:ext>
            </a:extLst>
          </p:cNvPr>
          <p:cNvCxnSpPr/>
          <p:nvPr/>
        </p:nvCxnSpPr>
        <p:spPr>
          <a:xfrm flipH="1">
            <a:off x="3084086" y="1429819"/>
            <a:ext cx="432914" cy="47693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E9CC8E5-2BCA-45D6-BB4A-796AB2AD7745}"/>
              </a:ext>
            </a:extLst>
          </p:cNvPr>
          <p:cNvCxnSpPr/>
          <p:nvPr/>
        </p:nvCxnSpPr>
        <p:spPr>
          <a:xfrm flipH="1">
            <a:off x="1515450" y="4377914"/>
            <a:ext cx="829994" cy="9144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67A4103-D9FD-47CC-BC66-0E03836A4103}"/>
              </a:ext>
            </a:extLst>
          </p:cNvPr>
          <p:cNvCxnSpPr/>
          <p:nvPr/>
        </p:nvCxnSpPr>
        <p:spPr>
          <a:xfrm flipH="1">
            <a:off x="1515450" y="5021704"/>
            <a:ext cx="829994" cy="9144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1BE1D95-4254-4400-8967-5AE5B320D542}"/>
              </a:ext>
            </a:extLst>
          </p:cNvPr>
          <p:cNvCxnSpPr/>
          <p:nvPr/>
        </p:nvCxnSpPr>
        <p:spPr>
          <a:xfrm flipH="1">
            <a:off x="425134" y="4835114"/>
            <a:ext cx="432914" cy="47693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_14">
            <a:extLst>
              <a:ext uri="{FF2B5EF4-FFF2-40B4-BE49-F238E27FC236}">
                <a16:creationId xmlns:a16="http://schemas.microsoft.com/office/drawing/2014/main" id="{7CC84135-6071-4BC2-B0F6-65D0F5643CB1}"/>
              </a:ext>
            </a:extLst>
          </p:cNvPr>
          <p:cNvSpPr txBox="1">
            <a:spLocks noChangeArrowheads="1"/>
          </p:cNvSpPr>
          <p:nvPr/>
        </p:nvSpPr>
        <p:spPr bwMode="auto">
          <a:xfrm>
            <a:off x="6629853" y="4702255"/>
            <a:ext cx="1123680" cy="732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charset="-122"/>
              </a:defRPr>
            </a:lvl9pPr>
          </a:lstStyle>
          <a:p>
            <a:pPr algn="ctr"/>
            <a:r>
              <a:rPr lang="en-US" altLang="zh-CN" sz="2800" spc="300" dirty="0">
                <a:solidFill>
                  <a:srgbClr val="004EA2"/>
                </a:solidFill>
                <a:latin typeface="Impact" panose="020B0806030902050204" pitchFamily="34" charset="0"/>
                <a:ea typeface="微软雅黑" panose="020B0503020204020204" pitchFamily="34" charset="-122"/>
              </a:rPr>
              <a:t>05</a:t>
            </a:r>
          </a:p>
        </p:txBody>
      </p:sp>
      <p:sp>
        <p:nvSpPr>
          <p:cNvPr id="46" name="矩形 45">
            <a:extLst>
              <a:ext uri="{FF2B5EF4-FFF2-40B4-BE49-F238E27FC236}">
                <a16:creationId xmlns:a16="http://schemas.microsoft.com/office/drawing/2014/main" id="{6F8D54D5-46B8-45B5-BE0B-F62762B87219}"/>
              </a:ext>
            </a:extLst>
          </p:cNvPr>
          <p:cNvSpPr/>
          <p:nvPr/>
        </p:nvSpPr>
        <p:spPr bwMode="auto">
          <a:xfrm>
            <a:off x="7557538" y="4792842"/>
            <a:ext cx="2981478" cy="5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b="1" dirty="0">
                <a:solidFill>
                  <a:srgbClr val="004EA2"/>
                </a:solidFill>
                <a:latin typeface="微软雅黑" panose="020B0503020204020204" charset="-122"/>
                <a:ea typeface="微软雅黑" panose="020B0503020204020204" charset="-122"/>
                <a:sym typeface="+mn-ea"/>
              </a:rPr>
              <a:t>论文总结</a:t>
            </a:r>
          </a:p>
        </p:txBody>
      </p:sp>
      <p:sp>
        <p:nvSpPr>
          <p:cNvPr id="44" name="矩形 43">
            <a:extLst>
              <a:ext uri="{FF2B5EF4-FFF2-40B4-BE49-F238E27FC236}">
                <a16:creationId xmlns:a16="http://schemas.microsoft.com/office/drawing/2014/main" id="{4B06203C-2283-4299-B3CD-DD554B2DA6C1}"/>
              </a:ext>
            </a:extLst>
          </p:cNvPr>
          <p:cNvSpPr/>
          <p:nvPr/>
        </p:nvSpPr>
        <p:spPr>
          <a:xfrm rot="16200000" flipH="1">
            <a:off x="8582859" y="3664083"/>
            <a:ext cx="45719" cy="3476622"/>
          </a:xfrm>
          <a:prstGeom prst="rect">
            <a:avLst/>
          </a:pr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35C9C"/>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3373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177026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论文总结</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grpSp>
        <p:nvGrpSpPr>
          <p:cNvPr id="114" name="26477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F134283-A686-41EA-8A35-1C0446622429}"/>
              </a:ext>
            </a:extLst>
          </p:cNvPr>
          <p:cNvGrpSpPr>
            <a:grpSpLocks noChangeAspect="1"/>
          </p:cNvGrpSpPr>
          <p:nvPr>
            <p:custDataLst>
              <p:tags r:id="rId4"/>
            </p:custDataLst>
          </p:nvPr>
        </p:nvGrpSpPr>
        <p:grpSpPr>
          <a:xfrm>
            <a:off x="1921455" y="1533806"/>
            <a:ext cx="6905847" cy="3790388"/>
            <a:chOff x="1267114" y="1345240"/>
            <a:chExt cx="6905847" cy="3790388"/>
          </a:xfrm>
        </p:grpSpPr>
        <p:sp>
          <p:nvSpPr>
            <p:cNvPr id="146" name="îṩ1ïde">
              <a:extLst>
                <a:ext uri="{FF2B5EF4-FFF2-40B4-BE49-F238E27FC236}">
                  <a16:creationId xmlns:a16="http://schemas.microsoft.com/office/drawing/2014/main" id="{4910EE79-13E6-49E2-A4C0-7390EF503E4B}"/>
                </a:ext>
              </a:extLst>
            </p:cNvPr>
            <p:cNvSpPr/>
            <p:nvPr/>
          </p:nvSpPr>
          <p:spPr bwMode="auto">
            <a:xfrm>
              <a:off x="3339590" y="1345240"/>
              <a:ext cx="3545820" cy="132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dirty="0"/>
                <a:t>论文提出了</a:t>
              </a:r>
              <a:r>
                <a:rPr lang="en-US" altLang="zh-CN" dirty="0" err="1"/>
                <a:t>vChain</a:t>
              </a:r>
              <a:r>
                <a:rPr lang="zh-CN" altLang="en-US" dirty="0"/>
                <a:t>，重点解决轻节点能够证明所收到的查询结果不被篡改，不被漏查的问题。</a:t>
              </a:r>
              <a:endParaRPr lang="zh-CN" altLang="en-US" kern="0" dirty="0">
                <a:solidFill>
                  <a:schemeClr val="tx1">
                    <a:lumMod val="95000"/>
                    <a:lumOff val="5000"/>
                  </a:schemeClr>
                </a:solidFill>
                <a:latin typeface="微软雅黑" panose="020B0503020204020204" charset="-122"/>
                <a:ea typeface="微软雅黑" panose="020B0503020204020204" charset="-122"/>
              </a:endParaRPr>
            </a:p>
          </p:txBody>
        </p:sp>
        <p:sp>
          <p:nvSpPr>
            <p:cNvPr id="118" name="îSľiḍé">
              <a:extLst>
                <a:ext uri="{FF2B5EF4-FFF2-40B4-BE49-F238E27FC236}">
                  <a16:creationId xmlns:a16="http://schemas.microsoft.com/office/drawing/2014/main" id="{F5230434-7BAC-45C5-9A72-F55EEE356809}"/>
                </a:ext>
              </a:extLst>
            </p:cNvPr>
            <p:cNvSpPr/>
            <p:nvPr/>
          </p:nvSpPr>
          <p:spPr bwMode="auto">
            <a:xfrm>
              <a:off x="1267114" y="1425930"/>
              <a:ext cx="1153557" cy="1159682"/>
            </a:xfrm>
            <a:prstGeom prst="ellipse">
              <a:avLst/>
            </a:prstGeom>
            <a:blipFill>
              <a:blip r:embed="rId8"/>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dirty="0">
                <a:solidFill>
                  <a:schemeClr val="lt1"/>
                </a:solidFill>
              </a:endParaRPr>
            </a:p>
          </p:txBody>
        </p:sp>
        <p:sp>
          <p:nvSpPr>
            <p:cNvPr id="120" name="î$ľîḓè">
              <a:extLst>
                <a:ext uri="{FF2B5EF4-FFF2-40B4-BE49-F238E27FC236}">
                  <a16:creationId xmlns:a16="http://schemas.microsoft.com/office/drawing/2014/main" id="{563C4DAC-9598-4B1C-8FE0-1BBEEA9D6003}"/>
                </a:ext>
              </a:extLst>
            </p:cNvPr>
            <p:cNvSpPr/>
            <p:nvPr/>
          </p:nvSpPr>
          <p:spPr bwMode="auto">
            <a:xfrm>
              <a:off x="1324151" y="3240434"/>
              <a:ext cx="1153557" cy="1159682"/>
            </a:xfrm>
            <a:prstGeom prst="ellipse">
              <a:avLst/>
            </a:prstGeom>
            <a:blipFill>
              <a:blip r:embed="rId9"/>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altLang="zh-CN" dirty="0">
                <a:solidFill>
                  <a:schemeClr val="lt1"/>
                </a:solidFill>
              </a:endParaRPr>
            </a:p>
          </p:txBody>
        </p:sp>
        <p:sp>
          <p:nvSpPr>
            <p:cNvPr id="139" name="ï$ḷíḑê">
              <a:extLst>
                <a:ext uri="{FF2B5EF4-FFF2-40B4-BE49-F238E27FC236}">
                  <a16:creationId xmlns:a16="http://schemas.microsoft.com/office/drawing/2014/main" id="{8A80609F-1CE2-47E4-B13B-C4212373EC3E}"/>
                </a:ext>
              </a:extLst>
            </p:cNvPr>
            <p:cNvSpPr/>
            <p:nvPr/>
          </p:nvSpPr>
          <p:spPr>
            <a:xfrm>
              <a:off x="7904974" y="4898565"/>
              <a:ext cx="267987" cy="237063"/>
            </a:xfrm>
            <a:custGeom>
              <a:avLst/>
              <a:gdLst>
                <a:gd name="T0" fmla="*/ 2610 w 2648"/>
                <a:gd name="T1" fmla="*/ 761 h 2346"/>
                <a:gd name="T2" fmla="*/ 2512 w 2648"/>
                <a:gd name="T3" fmla="*/ 718 h 2346"/>
                <a:gd name="T4" fmla="*/ 136 w 2648"/>
                <a:gd name="T5" fmla="*/ 718 h 2346"/>
                <a:gd name="T6" fmla="*/ 38 w 2648"/>
                <a:gd name="T7" fmla="*/ 761 h 2346"/>
                <a:gd name="T8" fmla="*/ 4 w 2648"/>
                <a:gd name="T9" fmla="*/ 863 h 2346"/>
                <a:gd name="T10" fmla="*/ 130 w 2648"/>
                <a:gd name="T11" fmla="*/ 2225 h 2346"/>
                <a:gd name="T12" fmla="*/ 263 w 2648"/>
                <a:gd name="T13" fmla="*/ 2346 h 2346"/>
                <a:gd name="T14" fmla="*/ 2385 w 2648"/>
                <a:gd name="T15" fmla="*/ 2346 h 2346"/>
                <a:gd name="T16" fmla="*/ 2518 w 2648"/>
                <a:gd name="T17" fmla="*/ 2225 h 2346"/>
                <a:gd name="T18" fmla="*/ 2644 w 2648"/>
                <a:gd name="T19" fmla="*/ 863 h 2346"/>
                <a:gd name="T20" fmla="*/ 2610 w 2648"/>
                <a:gd name="T21" fmla="*/ 761 h 2346"/>
                <a:gd name="T22" fmla="*/ 1769 w 2648"/>
                <a:gd name="T23" fmla="*/ 2066 h 2346"/>
                <a:gd name="T24" fmla="*/ 1768 w 2648"/>
                <a:gd name="T25" fmla="*/ 2066 h 2346"/>
                <a:gd name="T26" fmla="*/ 880 w 2648"/>
                <a:gd name="T27" fmla="*/ 2066 h 2346"/>
                <a:gd name="T28" fmla="*/ 746 w 2648"/>
                <a:gd name="T29" fmla="*/ 1933 h 2346"/>
                <a:gd name="T30" fmla="*/ 1075 w 2648"/>
                <a:gd name="T31" fmla="*/ 1605 h 2346"/>
                <a:gd name="T32" fmla="*/ 1170 w 2648"/>
                <a:gd name="T33" fmla="*/ 1605 h 2346"/>
                <a:gd name="T34" fmla="*/ 1005 w 2648"/>
                <a:gd name="T35" fmla="*/ 1325 h 2346"/>
                <a:gd name="T36" fmla="*/ 1324 w 2648"/>
                <a:gd name="T37" fmla="*/ 1006 h 2346"/>
                <a:gd name="T38" fmla="*/ 1643 w 2648"/>
                <a:gd name="T39" fmla="*/ 1325 h 2346"/>
                <a:gd name="T40" fmla="*/ 1478 w 2648"/>
                <a:gd name="T41" fmla="*/ 1605 h 2346"/>
                <a:gd name="T42" fmla="*/ 1573 w 2648"/>
                <a:gd name="T43" fmla="*/ 1605 h 2346"/>
                <a:gd name="T44" fmla="*/ 1902 w 2648"/>
                <a:gd name="T45" fmla="*/ 1922 h 2346"/>
                <a:gd name="T46" fmla="*/ 1902 w 2648"/>
                <a:gd name="T47" fmla="*/ 1933 h 2346"/>
                <a:gd name="T48" fmla="*/ 1769 w 2648"/>
                <a:gd name="T49" fmla="*/ 2066 h 2346"/>
                <a:gd name="T50" fmla="*/ 2388 w 2648"/>
                <a:gd name="T51" fmla="*/ 469 h 2346"/>
                <a:gd name="T52" fmla="*/ 2288 w 2648"/>
                <a:gd name="T53" fmla="*/ 569 h 2346"/>
                <a:gd name="T54" fmla="*/ 360 w 2648"/>
                <a:gd name="T55" fmla="*/ 569 h 2346"/>
                <a:gd name="T56" fmla="*/ 260 w 2648"/>
                <a:gd name="T57" fmla="*/ 469 h 2346"/>
                <a:gd name="T58" fmla="*/ 360 w 2648"/>
                <a:gd name="T59" fmla="*/ 369 h 2346"/>
                <a:gd name="T60" fmla="*/ 2288 w 2648"/>
                <a:gd name="T61" fmla="*/ 369 h 2346"/>
                <a:gd name="T62" fmla="*/ 2388 w 2648"/>
                <a:gd name="T63" fmla="*/ 469 h 2346"/>
                <a:gd name="T64" fmla="*/ 2124 w 2648"/>
                <a:gd name="T65" fmla="*/ 100 h 2346"/>
                <a:gd name="T66" fmla="*/ 2024 w 2648"/>
                <a:gd name="T67" fmla="*/ 200 h 2346"/>
                <a:gd name="T68" fmla="*/ 624 w 2648"/>
                <a:gd name="T69" fmla="*/ 200 h 2346"/>
                <a:gd name="T70" fmla="*/ 524 w 2648"/>
                <a:gd name="T71" fmla="*/ 100 h 2346"/>
                <a:gd name="T72" fmla="*/ 624 w 2648"/>
                <a:gd name="T73" fmla="*/ 0 h 2346"/>
                <a:gd name="T74" fmla="*/ 2024 w 2648"/>
                <a:gd name="T75" fmla="*/ 0 h 2346"/>
                <a:gd name="T76" fmla="*/ 2124 w 2648"/>
                <a:gd name="T77" fmla="*/ 100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8" h="2346">
                  <a:moveTo>
                    <a:pt x="2610" y="761"/>
                  </a:moveTo>
                  <a:cubicBezTo>
                    <a:pt x="2585" y="733"/>
                    <a:pt x="2549" y="718"/>
                    <a:pt x="2512" y="718"/>
                  </a:cubicBezTo>
                  <a:lnTo>
                    <a:pt x="136" y="718"/>
                  </a:lnTo>
                  <a:cubicBezTo>
                    <a:pt x="99" y="718"/>
                    <a:pt x="63" y="733"/>
                    <a:pt x="38" y="761"/>
                  </a:cubicBezTo>
                  <a:cubicBezTo>
                    <a:pt x="13" y="789"/>
                    <a:pt x="0" y="826"/>
                    <a:pt x="4" y="863"/>
                  </a:cubicBezTo>
                  <a:lnTo>
                    <a:pt x="130" y="2225"/>
                  </a:lnTo>
                  <a:cubicBezTo>
                    <a:pt x="137" y="2293"/>
                    <a:pt x="194" y="2346"/>
                    <a:pt x="263" y="2346"/>
                  </a:cubicBezTo>
                  <a:lnTo>
                    <a:pt x="2385" y="2346"/>
                  </a:lnTo>
                  <a:cubicBezTo>
                    <a:pt x="2454" y="2346"/>
                    <a:pt x="2511" y="2293"/>
                    <a:pt x="2518" y="2225"/>
                  </a:cubicBezTo>
                  <a:lnTo>
                    <a:pt x="2644" y="863"/>
                  </a:lnTo>
                  <a:cubicBezTo>
                    <a:pt x="2648" y="826"/>
                    <a:pt x="2635" y="789"/>
                    <a:pt x="2610" y="761"/>
                  </a:cubicBezTo>
                  <a:close/>
                  <a:moveTo>
                    <a:pt x="1769" y="2066"/>
                  </a:moveTo>
                  <a:cubicBezTo>
                    <a:pt x="1769" y="2066"/>
                    <a:pt x="1769" y="2066"/>
                    <a:pt x="1768" y="2066"/>
                  </a:cubicBezTo>
                  <a:lnTo>
                    <a:pt x="880" y="2066"/>
                  </a:lnTo>
                  <a:cubicBezTo>
                    <a:pt x="806" y="2066"/>
                    <a:pt x="746" y="2007"/>
                    <a:pt x="746" y="1933"/>
                  </a:cubicBezTo>
                  <a:cubicBezTo>
                    <a:pt x="746" y="1752"/>
                    <a:pt x="893" y="1605"/>
                    <a:pt x="1075" y="1605"/>
                  </a:cubicBezTo>
                  <a:lnTo>
                    <a:pt x="1170" y="1605"/>
                  </a:lnTo>
                  <a:cubicBezTo>
                    <a:pt x="1072" y="1550"/>
                    <a:pt x="1005" y="1445"/>
                    <a:pt x="1005" y="1325"/>
                  </a:cubicBezTo>
                  <a:cubicBezTo>
                    <a:pt x="1005" y="1149"/>
                    <a:pt x="1148" y="1006"/>
                    <a:pt x="1324" y="1006"/>
                  </a:cubicBezTo>
                  <a:cubicBezTo>
                    <a:pt x="1500" y="1006"/>
                    <a:pt x="1643" y="1149"/>
                    <a:pt x="1643" y="1325"/>
                  </a:cubicBezTo>
                  <a:cubicBezTo>
                    <a:pt x="1643" y="1445"/>
                    <a:pt x="1576" y="1550"/>
                    <a:pt x="1478" y="1605"/>
                  </a:cubicBezTo>
                  <a:lnTo>
                    <a:pt x="1573" y="1605"/>
                  </a:lnTo>
                  <a:cubicBezTo>
                    <a:pt x="1751" y="1605"/>
                    <a:pt x="1896" y="1746"/>
                    <a:pt x="1902" y="1922"/>
                  </a:cubicBezTo>
                  <a:cubicBezTo>
                    <a:pt x="1902" y="1926"/>
                    <a:pt x="1902" y="1929"/>
                    <a:pt x="1902" y="1933"/>
                  </a:cubicBezTo>
                  <a:cubicBezTo>
                    <a:pt x="1902" y="2007"/>
                    <a:pt x="1842" y="2066"/>
                    <a:pt x="1769" y="2066"/>
                  </a:cubicBezTo>
                  <a:close/>
                  <a:moveTo>
                    <a:pt x="2388" y="469"/>
                  </a:moveTo>
                  <a:cubicBezTo>
                    <a:pt x="2388" y="525"/>
                    <a:pt x="2344" y="569"/>
                    <a:pt x="2288" y="569"/>
                  </a:cubicBezTo>
                  <a:lnTo>
                    <a:pt x="360" y="569"/>
                  </a:lnTo>
                  <a:cubicBezTo>
                    <a:pt x="304" y="569"/>
                    <a:pt x="260" y="525"/>
                    <a:pt x="260" y="469"/>
                  </a:cubicBezTo>
                  <a:cubicBezTo>
                    <a:pt x="260" y="414"/>
                    <a:pt x="304" y="369"/>
                    <a:pt x="360" y="369"/>
                  </a:cubicBezTo>
                  <a:lnTo>
                    <a:pt x="2288" y="369"/>
                  </a:lnTo>
                  <a:cubicBezTo>
                    <a:pt x="2344" y="369"/>
                    <a:pt x="2388" y="414"/>
                    <a:pt x="2388" y="469"/>
                  </a:cubicBezTo>
                  <a:close/>
                  <a:moveTo>
                    <a:pt x="2124" y="100"/>
                  </a:moveTo>
                  <a:cubicBezTo>
                    <a:pt x="2124" y="156"/>
                    <a:pt x="2080" y="200"/>
                    <a:pt x="2024" y="200"/>
                  </a:cubicBezTo>
                  <a:lnTo>
                    <a:pt x="624" y="200"/>
                  </a:lnTo>
                  <a:cubicBezTo>
                    <a:pt x="568" y="200"/>
                    <a:pt x="524" y="156"/>
                    <a:pt x="524" y="100"/>
                  </a:cubicBezTo>
                  <a:cubicBezTo>
                    <a:pt x="524" y="45"/>
                    <a:pt x="568" y="0"/>
                    <a:pt x="624" y="0"/>
                  </a:cubicBezTo>
                  <a:lnTo>
                    <a:pt x="2024" y="0"/>
                  </a:lnTo>
                  <a:cubicBezTo>
                    <a:pt x="2080" y="0"/>
                    <a:pt x="2124" y="45"/>
                    <a:pt x="2124" y="100"/>
                  </a:cubicBezTo>
                  <a:close/>
                </a:path>
              </a:pathLst>
            </a:custGeom>
            <a:solidFill>
              <a:schemeClr val="bg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2" name="矩形 1">
            <a:extLst>
              <a:ext uri="{FF2B5EF4-FFF2-40B4-BE49-F238E27FC236}">
                <a16:creationId xmlns:a16="http://schemas.microsoft.com/office/drawing/2014/main" id="{C5702284-BFEA-4301-98C4-BCA78F821E67}"/>
              </a:ext>
            </a:extLst>
          </p:cNvPr>
          <p:cNvSpPr/>
          <p:nvPr/>
        </p:nvSpPr>
        <p:spPr>
          <a:xfrm>
            <a:off x="3993931" y="3429000"/>
            <a:ext cx="3738693" cy="923330"/>
          </a:xfrm>
          <a:prstGeom prst="rect">
            <a:avLst/>
          </a:prstGeom>
        </p:spPr>
        <p:txBody>
          <a:bodyPr wrap="square">
            <a:spAutoFit/>
          </a:bodyPr>
          <a:lstStyle/>
          <a:p>
            <a:r>
              <a:rPr lang="zh-CN" altLang="en-US" dirty="0"/>
              <a:t>论文提出了字段属性查询，数字类型的范围查询，并提出了在区块链场景上用于加快查询速度的索引。</a:t>
            </a:r>
          </a:p>
        </p:txBody>
      </p:sp>
    </p:spTree>
    <p:extLst>
      <p:ext uri="{BB962C8B-B14F-4D97-AF65-F5344CB8AC3E}">
        <p14:creationId xmlns:p14="http://schemas.microsoft.com/office/powerpoint/2010/main" val="2117465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2B835E0-E6E0-4D92-9D68-145E24A1D25D}"/>
              </a:ext>
            </a:extLst>
          </p:cNvPr>
          <p:cNvPicPr>
            <a:picLocks noChangeAspect="1"/>
          </p:cNvPicPr>
          <p:nvPr/>
        </p:nvPicPr>
        <p:blipFill rotWithShape="1">
          <a:blip r:embed="rId4">
            <a:extLst>
              <a:ext uri="{28A0092B-C50C-407E-A947-70E740481C1C}">
                <a14:useLocalDpi xmlns:a14="http://schemas.microsoft.com/office/drawing/2010/main" val="0"/>
              </a:ext>
            </a:extLst>
          </a:blip>
          <a:srcRect l="5269" r="5269"/>
          <a:stretch/>
        </p:blipFill>
        <p:spPr>
          <a:xfrm>
            <a:off x="0" y="1375595"/>
            <a:ext cx="12192000" cy="4186163"/>
          </a:xfrm>
          <a:prstGeom prst="rect">
            <a:avLst/>
          </a:prstGeom>
        </p:spPr>
      </p:pic>
      <p:sp>
        <p:nvSpPr>
          <p:cNvPr id="50" name="矩形 49">
            <a:extLst>
              <a:ext uri="{FF2B5EF4-FFF2-40B4-BE49-F238E27FC236}">
                <a16:creationId xmlns:a16="http://schemas.microsoft.com/office/drawing/2014/main" id="{22D3BAEC-7835-4269-9F55-C6C07B3B9FE8}"/>
              </a:ext>
            </a:extLst>
          </p:cNvPr>
          <p:cNvSpPr/>
          <p:nvPr/>
        </p:nvSpPr>
        <p:spPr>
          <a:xfrm>
            <a:off x="0" y="1375595"/>
            <a:ext cx="12192000" cy="4175760"/>
          </a:xfrm>
          <a:prstGeom prst="rect">
            <a:avLst/>
          </a:prstGeom>
          <a:solidFill>
            <a:srgbClr val="035C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19079138-4C57-41A4-BEC3-95CB01F799D0}"/>
              </a:ext>
            </a:extLst>
          </p:cNvPr>
          <p:cNvSpPr txBox="1"/>
          <p:nvPr/>
        </p:nvSpPr>
        <p:spPr>
          <a:xfrm>
            <a:off x="2859089" y="2902198"/>
            <a:ext cx="6473821" cy="769441"/>
          </a:xfrm>
          <a:prstGeom prst="rect">
            <a:avLst/>
          </a:prstGeom>
          <a:noFill/>
        </p:spPr>
        <p:txBody>
          <a:bodyPr wrap="square" rtlCol="0">
            <a:spAutoFit/>
          </a:bodyPr>
          <a:lstStyle/>
          <a:p>
            <a:pPr algn="ctr"/>
            <a:r>
              <a:rPr lang="zh-CN" altLang="en-US" sz="4400" b="1" spc="600" dirty="0">
                <a:solidFill>
                  <a:schemeClr val="bg1"/>
                </a:solidFill>
                <a:latin typeface="微软雅黑" panose="020B0503020204020204" charset="-122"/>
                <a:ea typeface="微软雅黑" panose="020B0503020204020204" charset="-122"/>
                <a:cs typeface="Aharoni" panose="02010803020104030203" pitchFamily="2" charset="-79"/>
              </a:rPr>
              <a:t>论文出处</a:t>
            </a:r>
            <a:endParaRPr lang="en-US" altLang="zh-CN" sz="4400" b="1" spc="600" dirty="0">
              <a:solidFill>
                <a:schemeClr val="bg1"/>
              </a:solidFill>
              <a:latin typeface="微软雅黑" panose="020B0503020204020204" charset="-122"/>
              <a:ea typeface="微软雅黑" panose="020B0503020204020204" charset="-122"/>
              <a:cs typeface="Aharoni" panose="02010803020104030203" pitchFamily="2" charset="-79"/>
            </a:endParaRPr>
          </a:p>
        </p:txBody>
      </p:sp>
      <p:grpSp>
        <p:nvGrpSpPr>
          <p:cNvPr id="55" name="组合 54">
            <a:extLst>
              <a:ext uri="{FF2B5EF4-FFF2-40B4-BE49-F238E27FC236}">
                <a16:creationId xmlns:a16="http://schemas.microsoft.com/office/drawing/2014/main" id="{C0B32743-6AFD-4480-9A6C-702CFFDF83E7}"/>
              </a:ext>
            </a:extLst>
          </p:cNvPr>
          <p:cNvGrpSpPr/>
          <p:nvPr/>
        </p:nvGrpSpPr>
        <p:grpSpPr>
          <a:xfrm>
            <a:off x="1165078" y="2855686"/>
            <a:ext cx="9861845" cy="1146629"/>
            <a:chOff x="940844" y="2909332"/>
            <a:chExt cx="3967568" cy="1146629"/>
          </a:xfrm>
        </p:grpSpPr>
        <p:cxnSp>
          <p:nvCxnSpPr>
            <p:cNvPr id="56" name="直接连接符 55">
              <a:extLst>
                <a:ext uri="{FF2B5EF4-FFF2-40B4-BE49-F238E27FC236}">
                  <a16:creationId xmlns:a16="http://schemas.microsoft.com/office/drawing/2014/main" id="{246DEBAB-892D-42D5-8D8F-36BB3AAFA2A6}"/>
                </a:ext>
              </a:extLst>
            </p:cNvPr>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544791-7EB9-46E2-BAD1-694F3038BF05}"/>
                </a:ext>
              </a:extLst>
            </p:cNvPr>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CA0A7975-3320-4F1D-BE0C-64807D15035E}"/>
              </a:ext>
            </a:extLst>
          </p:cNvPr>
          <p:cNvCxnSpPr>
            <a:cxnSpLocks/>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EA4B9A-B7B9-4BE3-AF84-7496E69A24FF}"/>
              </a:ext>
            </a:extLst>
          </p:cNvPr>
          <p:cNvCxnSpPr>
            <a:cxnSpLocks/>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294800-4924-4F02-84AF-750943E02D59}"/>
              </a:ext>
            </a:extLst>
          </p:cNvPr>
          <p:cNvCxnSpPr>
            <a:cxnSpLocks/>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BCC56E-DBBE-4DA1-8B35-96C468433080}"/>
              </a:ext>
            </a:extLst>
          </p:cNvPr>
          <p:cNvCxnSpPr>
            <a:cxnSpLocks/>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921605D-05A9-439B-B853-04E58A66BF85}"/>
              </a:ext>
            </a:extLst>
          </p:cNvPr>
          <p:cNvCxnSpPr>
            <a:cxnSpLocks/>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0B94EE-DED6-485B-A3B5-4CCD29263ADF}"/>
              </a:ext>
            </a:extLst>
          </p:cNvPr>
          <p:cNvCxnSpPr>
            <a:cxnSpLocks/>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6492596-920A-48E9-84C1-D28359E5DBA6}"/>
              </a:ext>
            </a:extLst>
          </p:cNvPr>
          <p:cNvGrpSpPr/>
          <p:nvPr/>
        </p:nvGrpSpPr>
        <p:grpSpPr>
          <a:xfrm rot="10800000">
            <a:off x="446009" y="5123901"/>
            <a:ext cx="2286813" cy="1440440"/>
            <a:chOff x="226090" y="4873090"/>
            <a:chExt cx="2286813" cy="1440440"/>
          </a:xfrm>
        </p:grpSpPr>
        <p:cxnSp>
          <p:nvCxnSpPr>
            <p:cNvPr id="71" name="直接连接符 70">
              <a:extLst>
                <a:ext uri="{FF2B5EF4-FFF2-40B4-BE49-F238E27FC236}">
                  <a16:creationId xmlns:a16="http://schemas.microsoft.com/office/drawing/2014/main" id="{E3EF3955-7B5D-4384-A3DC-8225305891E2}"/>
                </a:ext>
              </a:extLst>
            </p:cNvPr>
            <p:cNvCxnSpPr>
              <a:cxnSpLocks/>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4F376E-2E8E-4C2A-AB28-176D143F25DB}"/>
                </a:ext>
              </a:extLst>
            </p:cNvPr>
            <p:cNvCxnSpPr>
              <a:cxnSpLocks/>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DA33DC5-8A9A-48B3-94BB-C62F008B52E7}"/>
                </a:ext>
              </a:extLst>
            </p:cNvPr>
            <p:cNvCxnSpPr>
              <a:cxnSpLocks/>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E5426E4-433E-4E8F-A967-571F45E0BC6C}"/>
                </a:ext>
              </a:extLst>
            </p:cNvPr>
            <p:cNvCxnSpPr>
              <a:cxnSpLocks/>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340AD4-1A3C-4906-9BD3-F4DFAA8D64C6}"/>
                </a:ext>
              </a:extLst>
            </p:cNvPr>
            <p:cNvCxnSpPr>
              <a:cxnSpLocks/>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A00D2AA-40EA-4651-92EC-C79B30DD47AD}"/>
                </a:ext>
              </a:extLst>
            </p:cNvPr>
            <p:cNvCxnSpPr>
              <a:cxnSpLocks/>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E843B692-C87E-4B45-A432-BCCBB7FECC10}"/>
              </a:ext>
            </a:extLst>
          </p:cNvPr>
          <p:cNvSpPr/>
          <p:nvPr/>
        </p:nvSpPr>
        <p:spPr>
          <a:xfrm>
            <a:off x="5198286" y="2031148"/>
            <a:ext cx="1795428" cy="646331"/>
          </a:xfrm>
          <a:prstGeom prst="rect">
            <a:avLst/>
          </a:prstGeom>
        </p:spPr>
        <p:txBody>
          <a:bodyPr wrap="none">
            <a:spAutoFit/>
          </a:bodyPr>
          <a:lstStyle/>
          <a:p>
            <a:pPr algn="ctr"/>
            <a:r>
              <a:rPr lang="en-US" altLang="zh-CN" sz="3600" b="1" spc="300" dirty="0">
                <a:solidFill>
                  <a:schemeClr val="bg1"/>
                </a:solidFill>
                <a:latin typeface="微软雅黑" panose="020B0503020204020204" charset="-122"/>
                <a:ea typeface="微软雅黑" panose="020B0503020204020204" charset="-122"/>
                <a:cs typeface="Aharoni" panose="02010803020104030203" pitchFamily="2" charset="-79"/>
              </a:rPr>
              <a:t>Part 1</a:t>
            </a:r>
            <a:endParaRPr lang="zh-CN" altLang="en-US" sz="3600" spc="300" dirty="0"/>
          </a:p>
        </p:txBody>
      </p:sp>
    </p:spTree>
    <p:extLst>
      <p:ext uri="{BB962C8B-B14F-4D97-AF65-F5344CB8AC3E}">
        <p14:creationId xmlns:p14="http://schemas.microsoft.com/office/powerpoint/2010/main" val="158674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6800474" cy="392719"/>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论文出处</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3285"/>
            <a:ext cx="1478713" cy="392719"/>
          </a:xfrm>
          <a:prstGeom prst="rect">
            <a:avLst/>
          </a:prstGeom>
        </p:spPr>
      </p:pic>
      <p:sp>
        <p:nvSpPr>
          <p:cNvPr id="42" name="矩形 1">
            <a:extLst>
              <a:ext uri="{FF2B5EF4-FFF2-40B4-BE49-F238E27FC236}">
                <a16:creationId xmlns:a16="http://schemas.microsoft.com/office/drawing/2014/main" id="{ECD4B279-8CE6-44DA-BB41-B5FE2DA6BCED}"/>
              </a:ext>
            </a:extLst>
          </p:cNvPr>
          <p:cNvSpPr>
            <a:spLocks noChangeArrowheads="1"/>
          </p:cNvSpPr>
          <p:nvPr/>
        </p:nvSpPr>
        <p:spPr bwMode="auto">
          <a:xfrm>
            <a:off x="2102360" y="1735704"/>
            <a:ext cx="7771482" cy="1537508"/>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nchor="ctr">
            <a:spAutoFit/>
          </a:bodyPr>
          <a:lstStyle/>
          <a:p>
            <a:pPr>
              <a:lnSpc>
                <a:spcPts val="2800"/>
              </a:lnSpc>
            </a:pPr>
            <a:r>
              <a:rPr lang="zh-CN" altLang="en-US" sz="2000" b="1" dirty="0"/>
              <a:t>会议：</a:t>
            </a:r>
            <a:r>
              <a:rPr lang="en-US" altLang="zh-CN" sz="2000" dirty="0"/>
              <a:t> 2019</a:t>
            </a:r>
            <a:r>
              <a:rPr lang="zh-CN" altLang="en-US" sz="2000" dirty="0"/>
              <a:t>年</a:t>
            </a:r>
            <a:r>
              <a:rPr lang="en-US" altLang="zh-CN" sz="2000" dirty="0"/>
              <a:t>7</a:t>
            </a:r>
            <a:r>
              <a:rPr lang="zh-CN" altLang="en-US" sz="2000" dirty="0"/>
              <a:t>月发表在顶会</a:t>
            </a:r>
            <a:r>
              <a:rPr lang="en-US" altLang="zh-CN" sz="2000" dirty="0"/>
              <a:t>SIGMOD</a:t>
            </a:r>
            <a:r>
              <a:rPr lang="zh-CN" altLang="en-US" sz="2000" dirty="0"/>
              <a:t>上的论文</a:t>
            </a:r>
            <a:endParaRPr lang="en-US" altLang="zh-CN" sz="2000" b="1" dirty="0"/>
          </a:p>
          <a:p>
            <a:pPr>
              <a:lnSpc>
                <a:spcPts val="2800"/>
              </a:lnSpc>
            </a:pPr>
            <a:r>
              <a:rPr lang="zh-CN" altLang="en-US" sz="2000" b="1" dirty="0"/>
              <a:t>题目：</a:t>
            </a:r>
            <a:r>
              <a:rPr lang="en-US" altLang="zh-CN" sz="2000" dirty="0"/>
              <a:t>《</a:t>
            </a:r>
            <a:r>
              <a:rPr lang="en-US" altLang="zh-CN" sz="2000" dirty="0" err="1"/>
              <a:t>vChain</a:t>
            </a:r>
            <a:r>
              <a:rPr lang="en-US" altLang="zh-CN" sz="2000" dirty="0"/>
              <a:t>: Enabling Verifiable Boolean Range Queries over Blockchain Databases》</a:t>
            </a:r>
          </a:p>
          <a:p>
            <a:pPr>
              <a:lnSpc>
                <a:spcPts val="2800"/>
              </a:lnSpc>
            </a:pPr>
            <a:r>
              <a:rPr lang="zh-CN" altLang="en-US" sz="2000" b="1" dirty="0"/>
              <a:t>作者：</a:t>
            </a:r>
            <a:r>
              <a:rPr lang="en-US" altLang="zh-CN" sz="2000" dirty="0"/>
              <a:t>Cheng Xu </a:t>
            </a:r>
            <a:r>
              <a:rPr lang="zh-CN" altLang="en-US" sz="2000" dirty="0"/>
              <a:t>，</a:t>
            </a:r>
            <a:r>
              <a:rPr lang="en-US" altLang="zh-CN" sz="2000" dirty="0"/>
              <a:t>Ce Zhang</a:t>
            </a:r>
            <a:r>
              <a:rPr lang="zh-CN" altLang="en-US" sz="2000" dirty="0"/>
              <a:t>，</a:t>
            </a:r>
            <a:r>
              <a:rPr lang="en-US" altLang="zh-CN" sz="2000" dirty="0" err="1"/>
              <a:t>Jianliang</a:t>
            </a:r>
            <a:r>
              <a:rPr lang="en-US" altLang="zh-CN" sz="2000" dirty="0"/>
              <a:t> Xu  </a:t>
            </a:r>
            <a:r>
              <a:rPr lang="zh-CN" altLang="en-US" sz="2000" dirty="0"/>
              <a:t>香港浸会大学。</a:t>
            </a:r>
            <a:endParaRPr lang="zh-CN" altLang="zh-CN" sz="2000" dirty="0">
              <a:solidFill>
                <a:srgbClr val="FF0000"/>
              </a:solidFill>
              <a:latin typeface="微软雅黑" panose="020B0503020204020204" charset="-122"/>
              <a:ea typeface="微软雅黑" panose="020B0503020204020204" charset="-122"/>
            </a:endParaRPr>
          </a:p>
        </p:txBody>
      </p:sp>
      <p:sp>
        <p:nvSpPr>
          <p:cNvPr id="43" name="L 形 42">
            <a:extLst>
              <a:ext uri="{FF2B5EF4-FFF2-40B4-BE49-F238E27FC236}">
                <a16:creationId xmlns:a16="http://schemas.microsoft.com/office/drawing/2014/main" id="{7EC5BB95-E5C8-485C-9F91-6ECE0DBC9316}"/>
              </a:ext>
            </a:extLst>
          </p:cNvPr>
          <p:cNvSpPr/>
          <p:nvPr/>
        </p:nvSpPr>
        <p:spPr>
          <a:xfrm rot="5400000">
            <a:off x="680194" y="1116545"/>
            <a:ext cx="457385" cy="407148"/>
          </a:xfrm>
          <a:prstGeom prst="corner">
            <a:avLst>
              <a:gd name="adj1" fmla="val 25014"/>
              <a:gd name="adj2" fmla="val 23544"/>
            </a:avLst>
          </a:prstGeom>
          <a:solidFill>
            <a:srgbClr val="004EA2"/>
          </a:solidFill>
          <a:ln>
            <a:solidFill>
              <a:srgbClr val="035C9C"/>
            </a:solid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44" name="L 形 43">
            <a:extLst>
              <a:ext uri="{FF2B5EF4-FFF2-40B4-BE49-F238E27FC236}">
                <a16:creationId xmlns:a16="http://schemas.microsoft.com/office/drawing/2014/main" id="{DFBB06A0-4F1F-4913-92DE-F8A3BAD64455}"/>
              </a:ext>
            </a:extLst>
          </p:cNvPr>
          <p:cNvSpPr/>
          <p:nvPr/>
        </p:nvSpPr>
        <p:spPr>
          <a:xfrm rot="16200000">
            <a:off x="11347914" y="6080014"/>
            <a:ext cx="457385" cy="407148"/>
          </a:xfrm>
          <a:prstGeom prst="corner">
            <a:avLst>
              <a:gd name="adj1" fmla="val 25014"/>
              <a:gd name="adj2" fmla="val 23544"/>
            </a:avLst>
          </a:prstGeom>
          <a:solidFill>
            <a:srgbClr val="004EA2"/>
          </a:solidFill>
          <a:ln>
            <a:solidFill>
              <a:srgbClr val="035C9C"/>
            </a:solid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Tree>
    <p:extLst>
      <p:ext uri="{BB962C8B-B14F-4D97-AF65-F5344CB8AC3E}">
        <p14:creationId xmlns:p14="http://schemas.microsoft.com/office/powerpoint/2010/main" val="96526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E2B835E0-E6E0-4D92-9D68-145E24A1D25D}"/>
              </a:ext>
            </a:extLst>
          </p:cNvPr>
          <p:cNvPicPr>
            <a:picLocks noChangeAspect="1"/>
          </p:cNvPicPr>
          <p:nvPr/>
        </p:nvPicPr>
        <p:blipFill rotWithShape="1">
          <a:blip r:embed="rId3">
            <a:extLst>
              <a:ext uri="{28A0092B-C50C-407E-A947-70E740481C1C}">
                <a14:useLocalDpi xmlns:a14="http://schemas.microsoft.com/office/drawing/2010/main" val="0"/>
              </a:ext>
            </a:extLst>
          </a:blip>
          <a:srcRect l="5269" r="5269"/>
          <a:stretch/>
        </p:blipFill>
        <p:spPr>
          <a:xfrm>
            <a:off x="0" y="1375595"/>
            <a:ext cx="12192000" cy="4186163"/>
          </a:xfrm>
          <a:prstGeom prst="rect">
            <a:avLst/>
          </a:prstGeom>
        </p:spPr>
      </p:pic>
      <p:sp>
        <p:nvSpPr>
          <p:cNvPr id="50" name="矩形 49">
            <a:extLst>
              <a:ext uri="{FF2B5EF4-FFF2-40B4-BE49-F238E27FC236}">
                <a16:creationId xmlns:a16="http://schemas.microsoft.com/office/drawing/2014/main" id="{22D3BAEC-7835-4269-9F55-C6C07B3B9FE8}"/>
              </a:ext>
            </a:extLst>
          </p:cNvPr>
          <p:cNvSpPr/>
          <p:nvPr/>
        </p:nvSpPr>
        <p:spPr>
          <a:xfrm>
            <a:off x="0" y="1375595"/>
            <a:ext cx="12192000" cy="4175760"/>
          </a:xfrm>
          <a:prstGeom prst="rect">
            <a:avLst/>
          </a:prstGeom>
          <a:solidFill>
            <a:srgbClr val="035C9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19079138-4C57-41A4-BEC3-95CB01F799D0}"/>
              </a:ext>
            </a:extLst>
          </p:cNvPr>
          <p:cNvSpPr txBox="1"/>
          <p:nvPr/>
        </p:nvSpPr>
        <p:spPr>
          <a:xfrm>
            <a:off x="2859089" y="2902198"/>
            <a:ext cx="6473821" cy="769441"/>
          </a:xfrm>
          <a:prstGeom prst="rect">
            <a:avLst/>
          </a:prstGeom>
          <a:noFill/>
        </p:spPr>
        <p:txBody>
          <a:bodyPr wrap="square" rtlCol="0">
            <a:spAutoFit/>
          </a:bodyPr>
          <a:lstStyle/>
          <a:p>
            <a:pPr algn="ctr"/>
            <a:r>
              <a:rPr lang="zh-CN" altLang="en-US" sz="4400" b="1" spc="600" dirty="0">
                <a:solidFill>
                  <a:schemeClr val="bg1"/>
                </a:solidFill>
                <a:latin typeface="微软雅黑" panose="020B0503020204020204" charset="-122"/>
                <a:ea typeface="微软雅黑" panose="020B0503020204020204" charset="-122"/>
                <a:cs typeface="Aharoni" panose="02010803020104030203" pitchFamily="2" charset="-79"/>
              </a:rPr>
              <a:t>区块链</a:t>
            </a:r>
            <a:endParaRPr lang="en-US" altLang="zh-CN" sz="4400" b="1" spc="600" dirty="0">
              <a:solidFill>
                <a:schemeClr val="bg1"/>
              </a:solidFill>
              <a:latin typeface="微软雅黑" panose="020B0503020204020204" charset="-122"/>
              <a:ea typeface="微软雅黑" panose="020B0503020204020204" charset="-122"/>
              <a:cs typeface="Aharoni" panose="02010803020104030203" pitchFamily="2" charset="-79"/>
            </a:endParaRPr>
          </a:p>
        </p:txBody>
      </p:sp>
      <p:grpSp>
        <p:nvGrpSpPr>
          <p:cNvPr id="55" name="组合 54">
            <a:extLst>
              <a:ext uri="{FF2B5EF4-FFF2-40B4-BE49-F238E27FC236}">
                <a16:creationId xmlns:a16="http://schemas.microsoft.com/office/drawing/2014/main" id="{C0B32743-6AFD-4480-9A6C-702CFFDF83E7}"/>
              </a:ext>
            </a:extLst>
          </p:cNvPr>
          <p:cNvGrpSpPr/>
          <p:nvPr/>
        </p:nvGrpSpPr>
        <p:grpSpPr>
          <a:xfrm>
            <a:off x="1165078" y="2855686"/>
            <a:ext cx="9861845" cy="1146629"/>
            <a:chOff x="940844" y="2909332"/>
            <a:chExt cx="3967568" cy="1146629"/>
          </a:xfrm>
        </p:grpSpPr>
        <p:cxnSp>
          <p:nvCxnSpPr>
            <p:cNvPr id="56" name="直接连接符 55">
              <a:extLst>
                <a:ext uri="{FF2B5EF4-FFF2-40B4-BE49-F238E27FC236}">
                  <a16:creationId xmlns:a16="http://schemas.microsoft.com/office/drawing/2014/main" id="{246DEBAB-892D-42D5-8D8F-36BB3AAFA2A6}"/>
                </a:ext>
              </a:extLst>
            </p:cNvPr>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544791-7EB9-46E2-BAD1-694F3038BF05}"/>
                </a:ext>
              </a:extLst>
            </p:cNvPr>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a:extLst>
              <a:ext uri="{FF2B5EF4-FFF2-40B4-BE49-F238E27FC236}">
                <a16:creationId xmlns:a16="http://schemas.microsoft.com/office/drawing/2014/main" id="{CA0A7975-3320-4F1D-BE0C-64807D15035E}"/>
              </a:ext>
            </a:extLst>
          </p:cNvPr>
          <p:cNvCxnSpPr>
            <a:cxnSpLocks/>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5EA4B9A-B7B9-4BE3-AF84-7496E69A24FF}"/>
              </a:ext>
            </a:extLst>
          </p:cNvPr>
          <p:cNvCxnSpPr>
            <a:cxnSpLocks/>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5294800-4924-4F02-84AF-750943E02D59}"/>
              </a:ext>
            </a:extLst>
          </p:cNvPr>
          <p:cNvCxnSpPr>
            <a:cxnSpLocks/>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9BCC56E-DBBE-4DA1-8B35-96C468433080}"/>
              </a:ext>
            </a:extLst>
          </p:cNvPr>
          <p:cNvCxnSpPr>
            <a:cxnSpLocks/>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921605D-05A9-439B-B853-04E58A66BF85}"/>
              </a:ext>
            </a:extLst>
          </p:cNvPr>
          <p:cNvCxnSpPr>
            <a:cxnSpLocks/>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30B94EE-DED6-485B-A3B5-4CCD29263ADF}"/>
              </a:ext>
            </a:extLst>
          </p:cNvPr>
          <p:cNvCxnSpPr>
            <a:cxnSpLocks/>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6492596-920A-48E9-84C1-D28359E5DBA6}"/>
              </a:ext>
            </a:extLst>
          </p:cNvPr>
          <p:cNvGrpSpPr/>
          <p:nvPr/>
        </p:nvGrpSpPr>
        <p:grpSpPr>
          <a:xfrm rot="10800000">
            <a:off x="446009" y="5123901"/>
            <a:ext cx="2286813" cy="1440440"/>
            <a:chOff x="226090" y="4873090"/>
            <a:chExt cx="2286813" cy="1440440"/>
          </a:xfrm>
        </p:grpSpPr>
        <p:cxnSp>
          <p:nvCxnSpPr>
            <p:cNvPr id="71" name="直接连接符 70">
              <a:extLst>
                <a:ext uri="{FF2B5EF4-FFF2-40B4-BE49-F238E27FC236}">
                  <a16:creationId xmlns:a16="http://schemas.microsoft.com/office/drawing/2014/main" id="{E3EF3955-7B5D-4384-A3DC-8225305891E2}"/>
                </a:ext>
              </a:extLst>
            </p:cNvPr>
            <p:cNvCxnSpPr>
              <a:cxnSpLocks/>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4F376E-2E8E-4C2A-AB28-176D143F25DB}"/>
                </a:ext>
              </a:extLst>
            </p:cNvPr>
            <p:cNvCxnSpPr>
              <a:cxnSpLocks/>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6DA33DC5-8A9A-48B3-94BB-C62F008B52E7}"/>
                </a:ext>
              </a:extLst>
            </p:cNvPr>
            <p:cNvCxnSpPr>
              <a:cxnSpLocks/>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E5426E4-433E-4E8F-A967-571F45E0BC6C}"/>
                </a:ext>
              </a:extLst>
            </p:cNvPr>
            <p:cNvCxnSpPr>
              <a:cxnSpLocks/>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6F340AD4-1A3C-4906-9BD3-F4DFAA8D64C6}"/>
                </a:ext>
              </a:extLst>
            </p:cNvPr>
            <p:cNvCxnSpPr>
              <a:cxnSpLocks/>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7A00D2AA-40EA-4651-92EC-C79B30DD47AD}"/>
                </a:ext>
              </a:extLst>
            </p:cNvPr>
            <p:cNvCxnSpPr>
              <a:cxnSpLocks/>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E843B692-C87E-4B45-A432-BCCBB7FECC10}"/>
              </a:ext>
            </a:extLst>
          </p:cNvPr>
          <p:cNvSpPr/>
          <p:nvPr/>
        </p:nvSpPr>
        <p:spPr>
          <a:xfrm>
            <a:off x="5198286" y="2031148"/>
            <a:ext cx="1795428" cy="646331"/>
          </a:xfrm>
          <a:prstGeom prst="rect">
            <a:avLst/>
          </a:prstGeom>
        </p:spPr>
        <p:txBody>
          <a:bodyPr wrap="none">
            <a:spAutoFit/>
          </a:bodyPr>
          <a:lstStyle/>
          <a:p>
            <a:pPr algn="ctr"/>
            <a:r>
              <a:rPr lang="en-US" altLang="zh-CN" sz="3600" b="1" spc="300" dirty="0">
                <a:solidFill>
                  <a:schemeClr val="bg1"/>
                </a:solidFill>
                <a:latin typeface="微软雅黑" panose="020B0503020204020204" charset="-122"/>
                <a:ea typeface="微软雅黑" panose="020B0503020204020204" charset="-122"/>
                <a:cs typeface="Aharoni" panose="02010803020104030203" pitchFamily="2" charset="-79"/>
              </a:rPr>
              <a:t>Part 2</a:t>
            </a:r>
            <a:endParaRPr lang="zh-CN" altLang="en-US" sz="3600" spc="300" dirty="0"/>
          </a:p>
        </p:txBody>
      </p:sp>
    </p:spTree>
    <p:extLst>
      <p:ext uri="{BB962C8B-B14F-4D97-AF65-F5344CB8AC3E}">
        <p14:creationId xmlns:p14="http://schemas.microsoft.com/office/powerpoint/2010/main" val="332224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比特币和区块链</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grpSp>
        <p:nvGrpSpPr>
          <p:cNvPr id="43" name="25839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963FE1-E16B-4768-99DD-270DFF024F95}"/>
              </a:ext>
            </a:extLst>
          </p:cNvPr>
          <p:cNvGrpSpPr>
            <a:grpSpLocks noChangeAspect="1"/>
          </p:cNvGrpSpPr>
          <p:nvPr>
            <p:custDataLst>
              <p:tags r:id="rId3"/>
            </p:custDataLst>
          </p:nvPr>
        </p:nvGrpSpPr>
        <p:grpSpPr>
          <a:xfrm>
            <a:off x="1172066" y="1398785"/>
            <a:ext cx="9847869" cy="4837380"/>
            <a:chOff x="1165716" y="1175899"/>
            <a:chExt cx="9847869" cy="4445504"/>
          </a:xfrm>
        </p:grpSpPr>
        <p:grpSp>
          <p:nvGrpSpPr>
            <p:cNvPr id="44" name="iṩlïḓé">
              <a:extLst>
                <a:ext uri="{FF2B5EF4-FFF2-40B4-BE49-F238E27FC236}">
                  <a16:creationId xmlns:a16="http://schemas.microsoft.com/office/drawing/2014/main" id="{891C4162-064F-403C-9BE1-99640B0B0EE0}"/>
                </a:ext>
              </a:extLst>
            </p:cNvPr>
            <p:cNvGrpSpPr/>
            <p:nvPr/>
          </p:nvGrpSpPr>
          <p:grpSpPr>
            <a:xfrm>
              <a:off x="1165716" y="1175899"/>
              <a:ext cx="4174010" cy="4445504"/>
              <a:chOff x="1918820" y="1453712"/>
              <a:chExt cx="4174010" cy="4445504"/>
            </a:xfrm>
          </p:grpSpPr>
          <p:cxnSp>
            <p:nvCxnSpPr>
              <p:cNvPr id="66" name="直接连接符 65">
                <a:extLst>
                  <a:ext uri="{FF2B5EF4-FFF2-40B4-BE49-F238E27FC236}">
                    <a16:creationId xmlns:a16="http://schemas.microsoft.com/office/drawing/2014/main" id="{AC0B448A-07E1-44A3-AAD1-B8D7CFD592FD}"/>
                  </a:ext>
                </a:extLst>
              </p:cNvPr>
              <p:cNvCxnSpPr>
                <a:cxnSpLocks/>
                <a:stCxn id="68" idx="2"/>
                <a:endCxn id="76" idx="0"/>
              </p:cNvCxnSpPr>
              <p:nvPr/>
            </p:nvCxnSpPr>
            <p:spPr>
              <a:xfrm>
                <a:off x="3428999" y="2251572"/>
                <a:ext cx="576826" cy="1952171"/>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8" name="íṡḷïḓè">
                <a:extLst>
                  <a:ext uri="{FF2B5EF4-FFF2-40B4-BE49-F238E27FC236}">
                    <a16:creationId xmlns:a16="http://schemas.microsoft.com/office/drawing/2014/main" id="{EC3E03EE-6C55-4F90-85D0-45423CD5CFEE}"/>
                  </a:ext>
                </a:extLst>
              </p:cNvPr>
              <p:cNvSpPr/>
              <p:nvPr/>
            </p:nvSpPr>
            <p:spPr>
              <a:xfrm>
                <a:off x="2477484" y="2196709"/>
                <a:ext cx="1903030" cy="5486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a:p>
            </p:txBody>
          </p:sp>
          <p:sp>
            <p:nvSpPr>
              <p:cNvPr id="73" name="iş1îdé">
                <a:extLst>
                  <a:ext uri="{FF2B5EF4-FFF2-40B4-BE49-F238E27FC236}">
                    <a16:creationId xmlns:a16="http://schemas.microsoft.com/office/drawing/2014/main" id="{E28D4F06-C597-4A20-9BB5-A66273D125F1}"/>
                  </a:ext>
                </a:extLst>
              </p:cNvPr>
              <p:cNvSpPr/>
              <p:nvPr/>
            </p:nvSpPr>
            <p:spPr>
              <a:xfrm>
                <a:off x="2679078" y="2594623"/>
                <a:ext cx="1499842" cy="1333013"/>
              </a:xfrm>
              <a:prstGeom prst="ellipse">
                <a:avLst/>
              </a:prstGeom>
              <a:blipFill>
                <a:blip r:embed="rId7"/>
                <a:stretch>
                  <a:fillRect/>
                </a:stretch>
              </a:blipFill>
              <a:ln w="12700" cap="flat" cmpd="sng" algn="ctr">
                <a:noFill/>
                <a:prstDash val="solid"/>
                <a:miter lim="800000"/>
              </a:ln>
              <a:effectLst>
                <a:outerShdw dist="38100" dir="2700000" algn="tl" rotWithShape="0">
                  <a:prstClr val="black">
                    <a:alpha val="1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5" name="ísḻïḋe">
                <a:extLst>
                  <a:ext uri="{FF2B5EF4-FFF2-40B4-BE49-F238E27FC236}">
                    <a16:creationId xmlns:a16="http://schemas.microsoft.com/office/drawing/2014/main" id="{6BA787E4-4703-4792-AE87-5DDB49550F02}"/>
                  </a:ext>
                </a:extLst>
              </p:cNvPr>
              <p:cNvSpPr/>
              <p:nvPr/>
            </p:nvSpPr>
            <p:spPr bwMode="auto">
              <a:xfrm>
                <a:off x="2330119" y="1453712"/>
                <a:ext cx="2197760" cy="668572"/>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004EA2"/>
                    </a:solidFill>
                  </a:rPr>
                  <a:t>比特币</a:t>
                </a:r>
              </a:p>
            </p:txBody>
          </p:sp>
          <p:sp>
            <p:nvSpPr>
              <p:cNvPr id="76" name="íṥḻíḑè">
                <a:extLst>
                  <a:ext uri="{FF2B5EF4-FFF2-40B4-BE49-F238E27FC236}">
                    <a16:creationId xmlns:a16="http://schemas.microsoft.com/office/drawing/2014/main" id="{4FEC65B5-272A-4AFA-9513-7FC54558AE2C}"/>
                  </a:ext>
                </a:extLst>
              </p:cNvPr>
              <p:cNvSpPr/>
              <p:nvPr/>
            </p:nvSpPr>
            <p:spPr bwMode="auto">
              <a:xfrm>
                <a:off x="1918820" y="4203743"/>
                <a:ext cx="4174010" cy="1695473"/>
              </a:xfrm>
              <a:prstGeom prst="rect">
                <a:avLst/>
              </a:prstGeom>
              <a:solidFill>
                <a:schemeClr val="bg1"/>
              </a:solid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defRPr/>
                </a:pPr>
                <a:r>
                  <a:rPr lang="en-US" altLang="zh-CN" dirty="0"/>
                  <a:t>2008</a:t>
                </a:r>
                <a:r>
                  <a:rPr lang="zh-CN" altLang="en-US" dirty="0"/>
                  <a:t>年中本聪首次在论文“</a:t>
                </a:r>
                <a:r>
                  <a:rPr lang="en-US" altLang="zh-CN" dirty="0"/>
                  <a:t>Bitcoin</a:t>
                </a:r>
                <a:r>
                  <a:rPr lang="zh-CN" altLang="en-US" dirty="0"/>
                  <a:t>：</a:t>
                </a:r>
                <a:r>
                  <a:rPr lang="en-US" altLang="zh-CN" dirty="0"/>
                  <a:t>a peer-to-peer electronic cash system”</a:t>
                </a:r>
                <a:r>
                  <a:rPr lang="zh-CN" altLang="en-US" dirty="0"/>
                  <a:t>中提出比特币的概念。实际上比特币真正出现是在</a:t>
                </a:r>
                <a:r>
                  <a:rPr lang="en-US" altLang="zh-CN" dirty="0"/>
                  <a:t>2009</a:t>
                </a:r>
                <a:r>
                  <a:rPr lang="zh-CN" altLang="en-US" dirty="0"/>
                  <a:t>年。目前已成功运行</a:t>
                </a:r>
                <a:r>
                  <a:rPr lang="en-US" altLang="zh-CN" dirty="0"/>
                  <a:t>11</a:t>
                </a:r>
                <a:r>
                  <a:rPr lang="zh-CN" altLang="en-US" dirty="0"/>
                  <a:t>年</a:t>
                </a:r>
                <a:r>
                  <a:rPr lang="zh-CN" altLang="en-US" sz="2400" dirty="0"/>
                  <a:t>。</a:t>
                </a:r>
              </a:p>
            </p:txBody>
          </p:sp>
        </p:grpSp>
        <p:cxnSp>
          <p:nvCxnSpPr>
            <p:cNvPr id="56" name="直接连接符 55">
              <a:extLst>
                <a:ext uri="{FF2B5EF4-FFF2-40B4-BE49-F238E27FC236}">
                  <a16:creationId xmlns:a16="http://schemas.microsoft.com/office/drawing/2014/main" id="{DD4E4B39-EF76-4372-9645-DC3154620609}"/>
                </a:ext>
              </a:extLst>
            </p:cNvPr>
            <p:cNvCxnSpPr>
              <a:cxnSpLocks/>
            </p:cNvCxnSpPr>
            <p:nvPr/>
          </p:nvCxnSpPr>
          <p:spPr>
            <a:xfrm>
              <a:off x="6089649" y="1973759"/>
              <a:ext cx="1" cy="300132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46" name="íṣḷíḑé">
              <a:extLst>
                <a:ext uri="{FF2B5EF4-FFF2-40B4-BE49-F238E27FC236}">
                  <a16:creationId xmlns:a16="http://schemas.microsoft.com/office/drawing/2014/main" id="{D1F3CD2A-F0B6-4186-A2BB-41DE5B037C00}"/>
                </a:ext>
              </a:extLst>
            </p:cNvPr>
            <p:cNvGrpSpPr/>
            <p:nvPr/>
          </p:nvGrpSpPr>
          <p:grpSpPr>
            <a:xfrm>
              <a:off x="6721625" y="1183648"/>
              <a:ext cx="4291960" cy="4331548"/>
              <a:chOff x="647220" y="1461461"/>
              <a:chExt cx="4291960" cy="4331548"/>
            </a:xfrm>
          </p:grpSpPr>
          <p:cxnSp>
            <p:nvCxnSpPr>
              <p:cNvPr id="47" name="直接连接符 46">
                <a:extLst>
                  <a:ext uri="{FF2B5EF4-FFF2-40B4-BE49-F238E27FC236}">
                    <a16:creationId xmlns:a16="http://schemas.microsoft.com/office/drawing/2014/main" id="{363F8BBC-19C8-4A31-88CE-7DB20397A5D1}"/>
                  </a:ext>
                </a:extLst>
              </p:cNvPr>
              <p:cNvCxnSpPr>
                <a:cxnSpLocks/>
                <a:stCxn id="48" idx="2"/>
                <a:endCxn id="55" idx="0"/>
              </p:cNvCxnSpPr>
              <p:nvPr/>
            </p:nvCxnSpPr>
            <p:spPr>
              <a:xfrm flipH="1">
                <a:off x="2793200" y="2251572"/>
                <a:ext cx="635799" cy="195217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48" name="î$ḷíḓê">
                <a:extLst>
                  <a:ext uri="{FF2B5EF4-FFF2-40B4-BE49-F238E27FC236}">
                    <a16:creationId xmlns:a16="http://schemas.microsoft.com/office/drawing/2014/main" id="{3F6123B2-1912-49F5-8DC1-29B694FE5CF1}"/>
                  </a:ext>
                </a:extLst>
              </p:cNvPr>
              <p:cNvSpPr/>
              <p:nvPr/>
            </p:nvSpPr>
            <p:spPr>
              <a:xfrm>
                <a:off x="2477484" y="2196709"/>
                <a:ext cx="1903030" cy="5486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52" name="ïŝľíḋe">
                <a:extLst>
                  <a:ext uri="{FF2B5EF4-FFF2-40B4-BE49-F238E27FC236}">
                    <a16:creationId xmlns:a16="http://schemas.microsoft.com/office/drawing/2014/main" id="{669D5A52-66E1-4FBC-A3C8-39655C140A49}"/>
                  </a:ext>
                </a:extLst>
              </p:cNvPr>
              <p:cNvSpPr/>
              <p:nvPr/>
            </p:nvSpPr>
            <p:spPr>
              <a:xfrm>
                <a:off x="2679078" y="2594622"/>
                <a:ext cx="1499842" cy="1333014"/>
              </a:xfrm>
              <a:prstGeom prst="ellipse">
                <a:avLst/>
              </a:prstGeom>
              <a:blipFill>
                <a:blip r:embed="rId8"/>
                <a:stretch>
                  <a:fillRect/>
                </a:stretch>
              </a:blipFill>
              <a:ln w="12700" cap="flat" cmpd="sng" algn="ctr">
                <a:noFill/>
                <a:prstDash val="solid"/>
                <a:miter lim="800000"/>
              </a:ln>
              <a:effectLst>
                <a:outerShdw dist="38100" dir="2700000" algn="tl" rotWithShape="0">
                  <a:prstClr val="black">
                    <a:alpha val="15000"/>
                  </a:prst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3" name="ïSľïďé">
                <a:extLst>
                  <a:ext uri="{FF2B5EF4-FFF2-40B4-BE49-F238E27FC236}">
                    <a16:creationId xmlns:a16="http://schemas.microsoft.com/office/drawing/2014/main" id="{E1D48E5D-4C8A-4BD7-946D-C881F64D8EB3}"/>
                  </a:ext>
                </a:extLst>
              </p:cNvPr>
              <p:cNvSpPr/>
              <p:nvPr/>
            </p:nvSpPr>
            <p:spPr bwMode="auto">
              <a:xfrm>
                <a:off x="2345518" y="1461461"/>
                <a:ext cx="2197759" cy="66857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rgbClr val="004EA2"/>
                    </a:solidFill>
                  </a:rPr>
                  <a:t>区块链</a:t>
                </a:r>
              </a:p>
            </p:txBody>
          </p:sp>
          <p:sp>
            <p:nvSpPr>
              <p:cNvPr id="55" name="ïṧ1ídè">
                <a:extLst>
                  <a:ext uri="{FF2B5EF4-FFF2-40B4-BE49-F238E27FC236}">
                    <a16:creationId xmlns:a16="http://schemas.microsoft.com/office/drawing/2014/main" id="{93F869E7-BCDC-4C8A-8B9E-30EBDC8B378C}"/>
                  </a:ext>
                </a:extLst>
              </p:cNvPr>
              <p:cNvSpPr/>
              <p:nvPr/>
            </p:nvSpPr>
            <p:spPr bwMode="auto">
              <a:xfrm>
                <a:off x="647220" y="4203744"/>
                <a:ext cx="4291960" cy="1589265"/>
              </a:xfrm>
              <a:prstGeom prst="rect">
                <a:avLst/>
              </a:prstGeom>
              <a:solidFill>
                <a:schemeClr val="bg1"/>
              </a:solid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t>区块链是比特币的底层技术。所以很多地方认为区块链也是</a:t>
                </a:r>
                <a:r>
                  <a:rPr lang="en-US" altLang="zh-CN" dirty="0"/>
                  <a:t>2008</a:t>
                </a:r>
                <a:r>
                  <a:rPr lang="zh-CN" altLang="en-US" dirty="0"/>
                  <a:t>年由中本聪提出。比特币中交易信息被定期打包就形成区块。区块按照生成时间以前一区块哈希值为指针链接起来形成区块链。</a:t>
                </a:r>
              </a:p>
              <a:p>
                <a:pPr>
                  <a:lnSpc>
                    <a:spcPct val="120000"/>
                  </a:lnSpc>
                </a:pPr>
                <a:endParaRPr lang="zh-CN" altLang="en-US" dirty="0"/>
              </a:p>
            </p:txBody>
          </p:sp>
        </p:grpSp>
      </p:grpSp>
    </p:spTree>
    <p:extLst>
      <p:ext uri="{BB962C8B-B14F-4D97-AF65-F5344CB8AC3E}">
        <p14:creationId xmlns:p14="http://schemas.microsoft.com/office/powerpoint/2010/main" val="3827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多边形 7">
            <a:extLst>
              <a:ext uri="{FF2B5EF4-FFF2-40B4-BE49-F238E27FC236}">
                <a16:creationId xmlns:a16="http://schemas.microsoft.com/office/drawing/2014/main" id="{17EAEC57-6790-4C26-99AF-A3EF82DB0B6C}"/>
              </a:ext>
            </a:extLst>
          </p:cNvPr>
          <p:cNvSpPr/>
          <p:nvPr/>
        </p:nvSpPr>
        <p:spPr>
          <a:xfrm flipV="1">
            <a:off x="661351" y="777186"/>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7032" tIns="33516" rIns="67032" bIns="33516"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46" name="任意多边形 8">
            <a:extLst>
              <a:ext uri="{FF2B5EF4-FFF2-40B4-BE49-F238E27FC236}">
                <a16:creationId xmlns:a16="http://schemas.microsoft.com/office/drawing/2014/main" id="{68F0BB62-BBA3-4F35-AB77-1F7D75E19F58}"/>
              </a:ext>
            </a:extLst>
          </p:cNvPr>
          <p:cNvSpPr/>
          <p:nvPr/>
        </p:nvSpPr>
        <p:spPr>
          <a:xfrm>
            <a:off x="125413" y="471657"/>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7032" tIns="33516" rIns="67032" bIns="33516"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47" name="Title 1">
            <a:extLst>
              <a:ext uri="{FF2B5EF4-FFF2-40B4-BE49-F238E27FC236}">
                <a16:creationId xmlns:a16="http://schemas.microsoft.com/office/drawing/2014/main" id="{830C0AEE-EE73-42F9-A18D-1644FB043A17}"/>
              </a:ext>
            </a:extLst>
          </p:cNvPr>
          <p:cNvSpPr txBox="1"/>
          <p:nvPr/>
        </p:nvSpPr>
        <p:spPr>
          <a:xfrm>
            <a:off x="740086" y="321430"/>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区块链历史发展</a:t>
            </a:r>
          </a:p>
        </p:txBody>
      </p:sp>
      <p:pic>
        <p:nvPicPr>
          <p:cNvPr id="48" name="图片 47">
            <a:extLst>
              <a:ext uri="{FF2B5EF4-FFF2-40B4-BE49-F238E27FC236}">
                <a16:creationId xmlns:a16="http://schemas.microsoft.com/office/drawing/2014/main" id="{247FB1F0-9E38-4920-8476-493792695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1484" y="225680"/>
            <a:ext cx="1478713" cy="388162"/>
          </a:xfrm>
          <a:prstGeom prst="rect">
            <a:avLst/>
          </a:prstGeom>
        </p:spPr>
      </p:pic>
      <p:grpSp>
        <p:nvGrpSpPr>
          <p:cNvPr id="49" name="25839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728DEC9-06CA-4B2B-9D33-BA4DC8FA5774}"/>
              </a:ext>
            </a:extLst>
          </p:cNvPr>
          <p:cNvGrpSpPr>
            <a:grpSpLocks noChangeAspect="1"/>
          </p:cNvGrpSpPr>
          <p:nvPr/>
        </p:nvGrpSpPr>
        <p:grpSpPr>
          <a:xfrm>
            <a:off x="841979" y="1586032"/>
            <a:ext cx="9940091" cy="4626053"/>
            <a:chOff x="732693" y="1130300"/>
            <a:chExt cx="9940091" cy="4626053"/>
          </a:xfrm>
        </p:grpSpPr>
        <p:cxnSp>
          <p:nvCxnSpPr>
            <p:cNvPr id="52" name="直接连接符 51">
              <a:extLst>
                <a:ext uri="{FF2B5EF4-FFF2-40B4-BE49-F238E27FC236}">
                  <a16:creationId xmlns:a16="http://schemas.microsoft.com/office/drawing/2014/main" id="{FCC411D5-F8DC-444E-8E62-A12A3CFAE031}"/>
                </a:ext>
              </a:extLst>
            </p:cNvPr>
            <p:cNvCxnSpPr>
              <a:stCxn id="85" idx="2"/>
              <a:endCxn id="62" idx="6"/>
            </p:cNvCxnSpPr>
            <p:nvPr/>
          </p:nvCxnSpPr>
          <p:spPr>
            <a:xfrm>
              <a:off x="1903137" y="2974509"/>
              <a:ext cx="8373026" cy="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53" name="îšlîďé">
              <a:extLst>
                <a:ext uri="{FF2B5EF4-FFF2-40B4-BE49-F238E27FC236}">
                  <a16:creationId xmlns:a16="http://schemas.microsoft.com/office/drawing/2014/main" id="{BA1F9F74-6EC3-498B-B244-D09D3E4ABF67}"/>
                </a:ext>
              </a:extLst>
            </p:cNvPr>
            <p:cNvGrpSpPr/>
            <p:nvPr/>
          </p:nvGrpSpPr>
          <p:grpSpPr>
            <a:xfrm>
              <a:off x="732693" y="1130300"/>
              <a:ext cx="2283294" cy="3637313"/>
              <a:chOff x="732693" y="1130300"/>
              <a:chExt cx="2283294" cy="3637313"/>
            </a:xfrm>
          </p:grpSpPr>
          <p:sp>
            <p:nvSpPr>
              <p:cNvPr id="80" name="îŝḷîďé">
                <a:extLst>
                  <a:ext uri="{FF2B5EF4-FFF2-40B4-BE49-F238E27FC236}">
                    <a16:creationId xmlns:a16="http://schemas.microsoft.com/office/drawing/2014/main" id="{5A7E6244-9498-4B8B-8789-DF31184A1A81}"/>
                  </a:ext>
                </a:extLst>
              </p:cNvPr>
              <p:cNvSpPr/>
              <p:nvPr/>
            </p:nvSpPr>
            <p:spPr bwMode="auto">
              <a:xfrm>
                <a:off x="1514216"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1"/>
              </a:solidFill>
              <a:ln w="3175">
                <a:noFill/>
                <a:prstDash val="solid"/>
                <a:round/>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81" name="iṣľíḍé">
                <a:extLst>
                  <a:ext uri="{FF2B5EF4-FFF2-40B4-BE49-F238E27FC236}">
                    <a16:creationId xmlns:a16="http://schemas.microsoft.com/office/drawing/2014/main" id="{47992A13-72DF-47AF-904A-724C6D04E5D2}"/>
                  </a:ext>
                </a:extLst>
              </p:cNvPr>
              <p:cNvSpPr/>
              <p:nvPr/>
            </p:nvSpPr>
            <p:spPr>
              <a:xfrm>
                <a:off x="1506517" y="1130300"/>
                <a:ext cx="865241" cy="4095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u="sng" dirty="0"/>
                  <a:t>2008</a:t>
                </a:r>
              </a:p>
            </p:txBody>
          </p:sp>
          <p:sp>
            <p:nvSpPr>
              <p:cNvPr id="82" name="iŝļiḑè">
                <a:extLst>
                  <a:ext uri="{FF2B5EF4-FFF2-40B4-BE49-F238E27FC236}">
                    <a16:creationId xmlns:a16="http://schemas.microsoft.com/office/drawing/2014/main" id="{65971EB6-FD51-4724-9E77-BD8A597627C2}"/>
                  </a:ext>
                </a:extLst>
              </p:cNvPr>
              <p:cNvSpPr txBox="1"/>
              <p:nvPr/>
            </p:nvSpPr>
            <p:spPr>
              <a:xfrm>
                <a:off x="732693" y="3366552"/>
                <a:ext cx="2283294" cy="1401061"/>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defRPr/>
                </a:pPr>
                <a:r>
                  <a:rPr lang="zh-CN" altLang="en-US" kern="0" dirty="0">
                    <a:solidFill>
                      <a:schemeClr val="tx1">
                        <a:lumMod val="95000"/>
                        <a:lumOff val="5000"/>
                      </a:schemeClr>
                    </a:solidFill>
                    <a:latin typeface="微软雅黑" panose="020B0503020204020204" charset="-122"/>
                    <a:ea typeface="微软雅黑" panose="020B0503020204020204" charset="-122"/>
                  </a:rPr>
                  <a:t>中本聪在比特币白皮书首次提出</a:t>
                </a:r>
              </a:p>
            </p:txBody>
          </p:sp>
          <p:grpSp>
            <p:nvGrpSpPr>
              <p:cNvPr id="83" name="îS1îḋè">
                <a:extLst>
                  <a:ext uri="{FF2B5EF4-FFF2-40B4-BE49-F238E27FC236}">
                    <a16:creationId xmlns:a16="http://schemas.microsoft.com/office/drawing/2014/main" id="{4553F979-A3D4-4FDB-901A-E0F80ED523C6}"/>
                  </a:ext>
                </a:extLst>
              </p:cNvPr>
              <p:cNvGrpSpPr/>
              <p:nvPr/>
            </p:nvGrpSpPr>
            <p:grpSpPr>
              <a:xfrm>
                <a:off x="1903137" y="2482831"/>
                <a:ext cx="72000" cy="527678"/>
                <a:chOff x="1903137" y="2482831"/>
                <a:chExt cx="72000" cy="527678"/>
              </a:xfrm>
            </p:grpSpPr>
            <p:cxnSp>
              <p:nvCxnSpPr>
                <p:cNvPr id="84" name="直接连接符 83">
                  <a:extLst>
                    <a:ext uri="{FF2B5EF4-FFF2-40B4-BE49-F238E27FC236}">
                      <a16:creationId xmlns:a16="http://schemas.microsoft.com/office/drawing/2014/main" id="{9CAE18F8-674F-4952-81FC-AB28E1191079}"/>
                    </a:ext>
                  </a:extLst>
                </p:cNvPr>
                <p:cNvCxnSpPr/>
                <p:nvPr/>
              </p:nvCxnSpPr>
              <p:spPr>
                <a:xfrm>
                  <a:off x="1939137"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85" name="îṧ1ide">
                  <a:extLst>
                    <a:ext uri="{FF2B5EF4-FFF2-40B4-BE49-F238E27FC236}">
                      <a16:creationId xmlns:a16="http://schemas.microsoft.com/office/drawing/2014/main" id="{AE58AAEB-CC49-4190-A9BF-391E3E4C2BCA}"/>
                    </a:ext>
                  </a:extLst>
                </p:cNvPr>
                <p:cNvSpPr/>
                <p:nvPr/>
              </p:nvSpPr>
              <p:spPr>
                <a:xfrm>
                  <a:off x="1903137" y="2938509"/>
                  <a:ext cx="72000" cy="72000"/>
                </a:xfrm>
                <a:prstGeom prst="ellipse">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endParaRPr>
                </a:p>
              </p:txBody>
            </p:sp>
          </p:grpSp>
        </p:grpSp>
        <p:grpSp>
          <p:nvGrpSpPr>
            <p:cNvPr id="54" name="íṣļiḑé">
              <a:extLst>
                <a:ext uri="{FF2B5EF4-FFF2-40B4-BE49-F238E27FC236}">
                  <a16:creationId xmlns:a16="http://schemas.microsoft.com/office/drawing/2014/main" id="{F61A8593-890B-427F-8088-6919444B63F3}"/>
                </a:ext>
              </a:extLst>
            </p:cNvPr>
            <p:cNvGrpSpPr/>
            <p:nvPr/>
          </p:nvGrpSpPr>
          <p:grpSpPr>
            <a:xfrm>
              <a:off x="2873779" y="1130300"/>
              <a:ext cx="2209229" cy="4626053"/>
              <a:chOff x="2873779" y="1130300"/>
              <a:chExt cx="2209229" cy="4626053"/>
            </a:xfrm>
          </p:grpSpPr>
          <p:sp>
            <p:nvSpPr>
              <p:cNvPr id="74" name="îšḷîḍè">
                <a:extLst>
                  <a:ext uri="{FF2B5EF4-FFF2-40B4-BE49-F238E27FC236}">
                    <a16:creationId xmlns:a16="http://schemas.microsoft.com/office/drawing/2014/main" id="{9F06346D-43F1-40F6-99F1-A0AB88B65F50}"/>
                  </a:ext>
                </a:extLst>
              </p:cNvPr>
              <p:cNvSpPr/>
              <p:nvPr/>
            </p:nvSpPr>
            <p:spPr bwMode="auto">
              <a:xfrm>
                <a:off x="3589473"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2"/>
              </a:solidFill>
              <a:ln w="3175">
                <a:noFill/>
                <a:prstDash val="solid"/>
                <a:round/>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75" name="ïṣḷïdé">
                <a:extLst>
                  <a:ext uri="{FF2B5EF4-FFF2-40B4-BE49-F238E27FC236}">
                    <a16:creationId xmlns:a16="http://schemas.microsoft.com/office/drawing/2014/main" id="{25BF4502-B533-4F1A-A4D3-06AAF8EBE0EB}"/>
                  </a:ext>
                </a:extLst>
              </p:cNvPr>
              <p:cNvSpPr/>
              <p:nvPr/>
            </p:nvSpPr>
            <p:spPr>
              <a:xfrm>
                <a:off x="3581774" y="1130300"/>
                <a:ext cx="865241" cy="4095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u="sng" dirty="0"/>
                  <a:t>2015</a:t>
                </a:r>
              </a:p>
            </p:txBody>
          </p:sp>
          <p:sp>
            <p:nvSpPr>
              <p:cNvPr id="76" name="íṡlídê">
                <a:extLst>
                  <a:ext uri="{FF2B5EF4-FFF2-40B4-BE49-F238E27FC236}">
                    <a16:creationId xmlns:a16="http://schemas.microsoft.com/office/drawing/2014/main" id="{547CB0BE-826B-4ED4-B07A-B34CF288F809}"/>
                  </a:ext>
                </a:extLst>
              </p:cNvPr>
              <p:cNvSpPr txBox="1"/>
              <p:nvPr/>
            </p:nvSpPr>
            <p:spPr>
              <a:xfrm>
                <a:off x="2873779" y="4355292"/>
                <a:ext cx="2209229" cy="140106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kern="0" dirty="0">
                    <a:solidFill>
                      <a:schemeClr val="tx1">
                        <a:lumMod val="95000"/>
                        <a:lumOff val="5000"/>
                      </a:schemeClr>
                    </a:solidFill>
                    <a:latin typeface="微软雅黑" panose="020B0503020204020204" charset="-122"/>
                    <a:ea typeface="微软雅黑" panose="020B0503020204020204" charset="-122"/>
                  </a:rPr>
                  <a:t>世界区块链元年</a:t>
                </a:r>
              </a:p>
            </p:txBody>
          </p:sp>
          <p:grpSp>
            <p:nvGrpSpPr>
              <p:cNvPr id="77" name="îṣḷïde">
                <a:extLst>
                  <a:ext uri="{FF2B5EF4-FFF2-40B4-BE49-F238E27FC236}">
                    <a16:creationId xmlns:a16="http://schemas.microsoft.com/office/drawing/2014/main" id="{8C4DA90D-5E86-4A66-8E35-4BD76172308F}"/>
                  </a:ext>
                </a:extLst>
              </p:cNvPr>
              <p:cNvGrpSpPr/>
              <p:nvPr/>
            </p:nvGrpSpPr>
            <p:grpSpPr>
              <a:xfrm>
                <a:off x="3978394" y="2482830"/>
                <a:ext cx="72000" cy="1767446"/>
                <a:chOff x="3978394" y="2482830"/>
                <a:chExt cx="72000" cy="1767446"/>
              </a:xfrm>
            </p:grpSpPr>
            <p:cxnSp>
              <p:nvCxnSpPr>
                <p:cNvPr id="78" name="直接连接符 77">
                  <a:extLst>
                    <a:ext uri="{FF2B5EF4-FFF2-40B4-BE49-F238E27FC236}">
                      <a16:creationId xmlns:a16="http://schemas.microsoft.com/office/drawing/2014/main" id="{682200A7-95E9-4238-8434-8129D1757C64}"/>
                    </a:ext>
                  </a:extLst>
                </p:cNvPr>
                <p:cNvCxnSpPr/>
                <p:nvPr/>
              </p:nvCxnSpPr>
              <p:spPr>
                <a:xfrm>
                  <a:off x="4014394" y="2482830"/>
                  <a:ext cx="0" cy="1767446"/>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9" name="íšļíďè">
                  <a:extLst>
                    <a:ext uri="{FF2B5EF4-FFF2-40B4-BE49-F238E27FC236}">
                      <a16:creationId xmlns:a16="http://schemas.microsoft.com/office/drawing/2014/main" id="{65130990-915B-4E41-A9C3-D4089E945598}"/>
                    </a:ext>
                  </a:extLst>
                </p:cNvPr>
                <p:cNvSpPr/>
                <p:nvPr/>
              </p:nvSpPr>
              <p:spPr>
                <a:xfrm>
                  <a:off x="3978394" y="2938509"/>
                  <a:ext cx="72000" cy="72000"/>
                </a:xfrm>
                <a:prstGeom prst="ellipse">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endParaRPr>
                </a:p>
              </p:txBody>
            </p:sp>
          </p:grpSp>
        </p:grpSp>
        <p:grpSp>
          <p:nvGrpSpPr>
            <p:cNvPr id="55" name="išḻiďê">
              <a:extLst>
                <a:ext uri="{FF2B5EF4-FFF2-40B4-BE49-F238E27FC236}">
                  <a16:creationId xmlns:a16="http://schemas.microsoft.com/office/drawing/2014/main" id="{DA8E1AE6-A924-48B7-94BF-28812CD8EC2E}"/>
                </a:ext>
              </a:extLst>
            </p:cNvPr>
            <p:cNvGrpSpPr/>
            <p:nvPr/>
          </p:nvGrpSpPr>
          <p:grpSpPr>
            <a:xfrm>
              <a:off x="5091244" y="1130300"/>
              <a:ext cx="2182865" cy="4003695"/>
              <a:chOff x="5091244" y="1130300"/>
              <a:chExt cx="2182865" cy="4003695"/>
            </a:xfrm>
          </p:grpSpPr>
          <p:sp>
            <p:nvSpPr>
              <p:cNvPr id="68" name="ïṥľiḑé">
                <a:extLst>
                  <a:ext uri="{FF2B5EF4-FFF2-40B4-BE49-F238E27FC236}">
                    <a16:creationId xmlns:a16="http://schemas.microsoft.com/office/drawing/2014/main" id="{797E3351-F6C7-41E2-8B0C-FA9573D8A590}"/>
                  </a:ext>
                </a:extLst>
              </p:cNvPr>
              <p:cNvSpPr/>
              <p:nvPr/>
            </p:nvSpPr>
            <p:spPr bwMode="auto">
              <a:xfrm>
                <a:off x="5664730"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3"/>
              </a:solidFill>
              <a:ln w="3175">
                <a:noFill/>
                <a:prstDash val="solid"/>
                <a:round/>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69" name="ïŝḷíḓé">
                <a:extLst>
                  <a:ext uri="{FF2B5EF4-FFF2-40B4-BE49-F238E27FC236}">
                    <a16:creationId xmlns:a16="http://schemas.microsoft.com/office/drawing/2014/main" id="{17907145-909D-4875-8D23-EA29CAC235F6}"/>
                  </a:ext>
                </a:extLst>
              </p:cNvPr>
              <p:cNvSpPr/>
              <p:nvPr/>
            </p:nvSpPr>
            <p:spPr>
              <a:xfrm>
                <a:off x="5657031" y="1130300"/>
                <a:ext cx="865241" cy="4095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u="sng" dirty="0"/>
                  <a:t>2016</a:t>
                </a:r>
              </a:p>
            </p:txBody>
          </p:sp>
          <p:sp>
            <p:nvSpPr>
              <p:cNvPr id="70" name="ïsḻïḑè">
                <a:extLst>
                  <a:ext uri="{FF2B5EF4-FFF2-40B4-BE49-F238E27FC236}">
                    <a16:creationId xmlns:a16="http://schemas.microsoft.com/office/drawing/2014/main" id="{3E8AB272-3A7D-4957-AE5A-D111640BE723}"/>
                  </a:ext>
                </a:extLst>
              </p:cNvPr>
              <p:cNvSpPr txBox="1"/>
              <p:nvPr/>
            </p:nvSpPr>
            <p:spPr>
              <a:xfrm>
                <a:off x="5091244" y="3366552"/>
                <a:ext cx="2182865" cy="176744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kern="0" dirty="0">
                    <a:solidFill>
                      <a:schemeClr val="tx1">
                        <a:lumMod val="95000"/>
                        <a:lumOff val="5000"/>
                      </a:schemeClr>
                    </a:solidFill>
                    <a:latin typeface="微软雅黑" panose="020B0503020204020204" charset="-122"/>
                    <a:ea typeface="微软雅黑" panose="020B0503020204020204" charset="-122"/>
                  </a:rPr>
                  <a:t>中国区块链元年</a:t>
                </a:r>
              </a:p>
            </p:txBody>
          </p:sp>
          <p:grpSp>
            <p:nvGrpSpPr>
              <p:cNvPr id="71" name="îşḷiḋê">
                <a:extLst>
                  <a:ext uri="{FF2B5EF4-FFF2-40B4-BE49-F238E27FC236}">
                    <a16:creationId xmlns:a16="http://schemas.microsoft.com/office/drawing/2014/main" id="{6192AE31-AC39-4C07-97F9-EEBE4ED3DCDF}"/>
                  </a:ext>
                </a:extLst>
              </p:cNvPr>
              <p:cNvGrpSpPr/>
              <p:nvPr/>
            </p:nvGrpSpPr>
            <p:grpSpPr>
              <a:xfrm>
                <a:off x="6053651" y="2482831"/>
                <a:ext cx="72000" cy="527678"/>
                <a:chOff x="6053651" y="2482831"/>
                <a:chExt cx="72000" cy="527678"/>
              </a:xfrm>
            </p:grpSpPr>
            <p:cxnSp>
              <p:nvCxnSpPr>
                <p:cNvPr id="72" name="直接连接符 71">
                  <a:extLst>
                    <a:ext uri="{FF2B5EF4-FFF2-40B4-BE49-F238E27FC236}">
                      <a16:creationId xmlns:a16="http://schemas.microsoft.com/office/drawing/2014/main" id="{63AF8C4E-01ED-40BE-9818-111FB2C79274}"/>
                    </a:ext>
                  </a:extLst>
                </p:cNvPr>
                <p:cNvCxnSpPr/>
                <p:nvPr/>
              </p:nvCxnSpPr>
              <p:spPr>
                <a:xfrm>
                  <a:off x="6089651"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73" name="íṩḷíḋè">
                  <a:extLst>
                    <a:ext uri="{FF2B5EF4-FFF2-40B4-BE49-F238E27FC236}">
                      <a16:creationId xmlns:a16="http://schemas.microsoft.com/office/drawing/2014/main" id="{BC4C3E09-5BBB-4833-BE20-F3D032B06BFC}"/>
                    </a:ext>
                  </a:extLst>
                </p:cNvPr>
                <p:cNvSpPr/>
                <p:nvPr/>
              </p:nvSpPr>
              <p:spPr>
                <a:xfrm>
                  <a:off x="6053651" y="2938509"/>
                  <a:ext cx="72000" cy="72000"/>
                </a:xfrm>
                <a:prstGeom prst="ellipse">
                  <a:avLst/>
                </a:prstGeom>
                <a:solidFill>
                  <a:schemeClr val="accent3"/>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endParaRPr>
                </a:p>
              </p:txBody>
            </p:sp>
          </p:grpSp>
        </p:grpSp>
        <p:grpSp>
          <p:nvGrpSpPr>
            <p:cNvPr id="56" name="iṥḷíḓé">
              <a:extLst>
                <a:ext uri="{FF2B5EF4-FFF2-40B4-BE49-F238E27FC236}">
                  <a16:creationId xmlns:a16="http://schemas.microsoft.com/office/drawing/2014/main" id="{A005150C-A970-415E-9C07-8F6450741384}"/>
                </a:ext>
              </a:extLst>
            </p:cNvPr>
            <p:cNvGrpSpPr/>
            <p:nvPr/>
          </p:nvGrpSpPr>
          <p:grpSpPr>
            <a:xfrm>
              <a:off x="7732288" y="1130300"/>
              <a:ext cx="865241" cy="3119976"/>
              <a:chOff x="7732288" y="1130300"/>
              <a:chExt cx="865241" cy="3119976"/>
            </a:xfrm>
          </p:grpSpPr>
          <p:sp>
            <p:nvSpPr>
              <p:cNvPr id="63" name="í$ḷîďe">
                <a:extLst>
                  <a:ext uri="{FF2B5EF4-FFF2-40B4-BE49-F238E27FC236}">
                    <a16:creationId xmlns:a16="http://schemas.microsoft.com/office/drawing/2014/main" id="{610E48EA-30BD-4231-BF8A-96BB5C0D3987}"/>
                  </a:ext>
                </a:extLst>
              </p:cNvPr>
              <p:cNvSpPr/>
              <p:nvPr/>
            </p:nvSpPr>
            <p:spPr bwMode="auto">
              <a:xfrm>
                <a:off x="7739987"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4"/>
              </a:solidFill>
              <a:ln w="3175">
                <a:noFill/>
                <a:prstDash val="solid"/>
                <a:round/>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64" name="ïṧ1ïḓê">
                <a:extLst>
                  <a:ext uri="{FF2B5EF4-FFF2-40B4-BE49-F238E27FC236}">
                    <a16:creationId xmlns:a16="http://schemas.microsoft.com/office/drawing/2014/main" id="{6F6E4304-21DE-47F0-B232-2A9B3D22571C}"/>
                  </a:ext>
                </a:extLst>
              </p:cNvPr>
              <p:cNvSpPr/>
              <p:nvPr/>
            </p:nvSpPr>
            <p:spPr>
              <a:xfrm>
                <a:off x="7732288" y="1130300"/>
                <a:ext cx="865241" cy="4095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u="sng" dirty="0"/>
                  <a:t>2017</a:t>
                </a:r>
              </a:p>
            </p:txBody>
          </p:sp>
          <p:grpSp>
            <p:nvGrpSpPr>
              <p:cNvPr id="65" name="íśḷiďé">
                <a:extLst>
                  <a:ext uri="{FF2B5EF4-FFF2-40B4-BE49-F238E27FC236}">
                    <a16:creationId xmlns:a16="http://schemas.microsoft.com/office/drawing/2014/main" id="{1B79EF13-1FA6-41A9-88A1-72CB196AC545}"/>
                  </a:ext>
                </a:extLst>
              </p:cNvPr>
              <p:cNvGrpSpPr/>
              <p:nvPr/>
            </p:nvGrpSpPr>
            <p:grpSpPr>
              <a:xfrm>
                <a:off x="8128908" y="2482830"/>
                <a:ext cx="72000" cy="1767446"/>
                <a:chOff x="8128908" y="2482830"/>
                <a:chExt cx="72000" cy="1767446"/>
              </a:xfrm>
            </p:grpSpPr>
            <p:cxnSp>
              <p:nvCxnSpPr>
                <p:cNvPr id="66" name="直接连接符 65">
                  <a:extLst>
                    <a:ext uri="{FF2B5EF4-FFF2-40B4-BE49-F238E27FC236}">
                      <a16:creationId xmlns:a16="http://schemas.microsoft.com/office/drawing/2014/main" id="{F1C33E67-5E52-4190-8827-74919C8E574C}"/>
                    </a:ext>
                  </a:extLst>
                </p:cNvPr>
                <p:cNvCxnSpPr/>
                <p:nvPr/>
              </p:nvCxnSpPr>
              <p:spPr>
                <a:xfrm>
                  <a:off x="8164908" y="2482830"/>
                  <a:ext cx="0" cy="1767446"/>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7" name="ïṣļídé">
                  <a:extLst>
                    <a:ext uri="{FF2B5EF4-FFF2-40B4-BE49-F238E27FC236}">
                      <a16:creationId xmlns:a16="http://schemas.microsoft.com/office/drawing/2014/main" id="{BDAD0C7E-A247-46B8-9021-067C08D25540}"/>
                    </a:ext>
                  </a:extLst>
                </p:cNvPr>
                <p:cNvSpPr/>
                <p:nvPr/>
              </p:nvSpPr>
              <p:spPr>
                <a:xfrm>
                  <a:off x="8128908" y="2938509"/>
                  <a:ext cx="72000" cy="72000"/>
                </a:xfrm>
                <a:prstGeom prst="ellipse">
                  <a:avLst/>
                </a:prstGeom>
                <a:solidFill>
                  <a:schemeClr val="accent4"/>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endParaRPr>
                </a:p>
              </p:txBody>
            </p:sp>
          </p:grpSp>
        </p:grpSp>
        <p:grpSp>
          <p:nvGrpSpPr>
            <p:cNvPr id="57" name="î$ļîḍe">
              <a:extLst>
                <a:ext uri="{FF2B5EF4-FFF2-40B4-BE49-F238E27FC236}">
                  <a16:creationId xmlns:a16="http://schemas.microsoft.com/office/drawing/2014/main" id="{0475D136-45B5-4A67-9EDD-CFA22E408297}"/>
                </a:ext>
              </a:extLst>
            </p:cNvPr>
            <p:cNvGrpSpPr/>
            <p:nvPr/>
          </p:nvGrpSpPr>
          <p:grpSpPr>
            <a:xfrm>
              <a:off x="9807543" y="1130300"/>
              <a:ext cx="865241" cy="1880209"/>
              <a:chOff x="9807543" y="1130300"/>
              <a:chExt cx="865241" cy="1880209"/>
            </a:xfrm>
          </p:grpSpPr>
          <p:sp>
            <p:nvSpPr>
              <p:cNvPr id="58" name="ïślïḓè">
                <a:extLst>
                  <a:ext uri="{FF2B5EF4-FFF2-40B4-BE49-F238E27FC236}">
                    <a16:creationId xmlns:a16="http://schemas.microsoft.com/office/drawing/2014/main" id="{55F11093-89DD-4605-97F8-1F67715DE3DA}"/>
                  </a:ext>
                </a:extLst>
              </p:cNvPr>
              <p:cNvSpPr/>
              <p:nvPr/>
            </p:nvSpPr>
            <p:spPr bwMode="auto">
              <a:xfrm>
                <a:off x="9815242" y="1539875"/>
                <a:ext cx="849842" cy="942956"/>
              </a:xfrm>
              <a:custGeom>
                <a:avLst/>
                <a:gdLst>
                  <a:gd name="T0" fmla="*/ 668 w 1369"/>
                  <a:gd name="T1" fmla="*/ 0 h 1519"/>
                  <a:gd name="T2" fmla="*/ 702 w 1369"/>
                  <a:gd name="T3" fmla="*/ 0 h 1519"/>
                  <a:gd name="T4" fmla="*/ 736 w 1369"/>
                  <a:gd name="T5" fmla="*/ 7 h 1519"/>
                  <a:gd name="T6" fmla="*/ 768 w 1369"/>
                  <a:gd name="T7" fmla="*/ 21 h 1519"/>
                  <a:gd name="T8" fmla="*/ 1284 w 1369"/>
                  <a:gd name="T9" fmla="*/ 318 h 1519"/>
                  <a:gd name="T10" fmla="*/ 1313 w 1369"/>
                  <a:gd name="T11" fmla="*/ 339 h 1519"/>
                  <a:gd name="T12" fmla="*/ 1337 w 1369"/>
                  <a:gd name="T13" fmla="*/ 364 h 1519"/>
                  <a:gd name="T14" fmla="*/ 1354 w 1369"/>
                  <a:gd name="T15" fmla="*/ 395 h 1519"/>
                  <a:gd name="T16" fmla="*/ 1364 w 1369"/>
                  <a:gd name="T17" fmla="*/ 429 h 1519"/>
                  <a:gd name="T18" fmla="*/ 1369 w 1369"/>
                  <a:gd name="T19" fmla="*/ 465 h 1519"/>
                  <a:gd name="T20" fmla="*/ 1369 w 1369"/>
                  <a:gd name="T21" fmla="*/ 1054 h 1519"/>
                  <a:gd name="T22" fmla="*/ 1364 w 1369"/>
                  <a:gd name="T23" fmla="*/ 1090 h 1519"/>
                  <a:gd name="T24" fmla="*/ 1354 w 1369"/>
                  <a:gd name="T25" fmla="*/ 1124 h 1519"/>
                  <a:gd name="T26" fmla="*/ 1337 w 1369"/>
                  <a:gd name="T27" fmla="*/ 1154 h 1519"/>
                  <a:gd name="T28" fmla="*/ 1313 w 1369"/>
                  <a:gd name="T29" fmla="*/ 1181 h 1519"/>
                  <a:gd name="T30" fmla="*/ 1284 w 1369"/>
                  <a:gd name="T31" fmla="*/ 1201 h 1519"/>
                  <a:gd name="T32" fmla="*/ 768 w 1369"/>
                  <a:gd name="T33" fmla="*/ 1497 h 1519"/>
                  <a:gd name="T34" fmla="*/ 736 w 1369"/>
                  <a:gd name="T35" fmla="*/ 1512 h 1519"/>
                  <a:gd name="T36" fmla="*/ 702 w 1369"/>
                  <a:gd name="T37" fmla="*/ 1519 h 1519"/>
                  <a:gd name="T38" fmla="*/ 668 w 1369"/>
                  <a:gd name="T39" fmla="*/ 1519 h 1519"/>
                  <a:gd name="T40" fmla="*/ 632 w 1369"/>
                  <a:gd name="T41" fmla="*/ 1512 h 1519"/>
                  <a:gd name="T42" fmla="*/ 599 w 1369"/>
                  <a:gd name="T43" fmla="*/ 1497 h 1519"/>
                  <a:gd name="T44" fmla="*/ 85 w 1369"/>
                  <a:gd name="T45" fmla="*/ 1201 h 1519"/>
                  <a:gd name="T46" fmla="*/ 56 w 1369"/>
                  <a:gd name="T47" fmla="*/ 1181 h 1519"/>
                  <a:gd name="T48" fmla="*/ 32 w 1369"/>
                  <a:gd name="T49" fmla="*/ 1154 h 1519"/>
                  <a:gd name="T50" fmla="*/ 15 w 1369"/>
                  <a:gd name="T51" fmla="*/ 1124 h 1519"/>
                  <a:gd name="T52" fmla="*/ 3 w 1369"/>
                  <a:gd name="T53" fmla="*/ 1090 h 1519"/>
                  <a:gd name="T54" fmla="*/ 0 w 1369"/>
                  <a:gd name="T55" fmla="*/ 1054 h 1519"/>
                  <a:gd name="T56" fmla="*/ 0 w 1369"/>
                  <a:gd name="T57" fmla="*/ 465 h 1519"/>
                  <a:gd name="T58" fmla="*/ 3 w 1369"/>
                  <a:gd name="T59" fmla="*/ 429 h 1519"/>
                  <a:gd name="T60" fmla="*/ 15 w 1369"/>
                  <a:gd name="T61" fmla="*/ 395 h 1519"/>
                  <a:gd name="T62" fmla="*/ 32 w 1369"/>
                  <a:gd name="T63" fmla="*/ 364 h 1519"/>
                  <a:gd name="T64" fmla="*/ 56 w 1369"/>
                  <a:gd name="T65" fmla="*/ 339 h 1519"/>
                  <a:gd name="T66" fmla="*/ 85 w 1369"/>
                  <a:gd name="T67" fmla="*/ 318 h 1519"/>
                  <a:gd name="T68" fmla="*/ 599 w 1369"/>
                  <a:gd name="T69" fmla="*/ 21 h 1519"/>
                  <a:gd name="T70" fmla="*/ 632 w 1369"/>
                  <a:gd name="T71" fmla="*/ 7 h 1519"/>
                  <a:gd name="T72" fmla="*/ 668 w 1369"/>
                  <a:gd name="T73"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9" h="1519">
                    <a:moveTo>
                      <a:pt x="668" y="0"/>
                    </a:moveTo>
                    <a:lnTo>
                      <a:pt x="702" y="0"/>
                    </a:lnTo>
                    <a:lnTo>
                      <a:pt x="736" y="7"/>
                    </a:lnTo>
                    <a:lnTo>
                      <a:pt x="768" y="21"/>
                    </a:lnTo>
                    <a:lnTo>
                      <a:pt x="1284" y="318"/>
                    </a:lnTo>
                    <a:lnTo>
                      <a:pt x="1313" y="339"/>
                    </a:lnTo>
                    <a:lnTo>
                      <a:pt x="1337" y="364"/>
                    </a:lnTo>
                    <a:lnTo>
                      <a:pt x="1354" y="395"/>
                    </a:lnTo>
                    <a:lnTo>
                      <a:pt x="1364" y="429"/>
                    </a:lnTo>
                    <a:lnTo>
                      <a:pt x="1369" y="465"/>
                    </a:lnTo>
                    <a:lnTo>
                      <a:pt x="1369" y="1054"/>
                    </a:lnTo>
                    <a:lnTo>
                      <a:pt x="1364" y="1090"/>
                    </a:lnTo>
                    <a:lnTo>
                      <a:pt x="1354" y="1124"/>
                    </a:lnTo>
                    <a:lnTo>
                      <a:pt x="1337" y="1154"/>
                    </a:lnTo>
                    <a:lnTo>
                      <a:pt x="1313" y="1181"/>
                    </a:lnTo>
                    <a:lnTo>
                      <a:pt x="1284" y="1201"/>
                    </a:lnTo>
                    <a:lnTo>
                      <a:pt x="768" y="1497"/>
                    </a:lnTo>
                    <a:lnTo>
                      <a:pt x="736" y="1512"/>
                    </a:lnTo>
                    <a:lnTo>
                      <a:pt x="702" y="1519"/>
                    </a:lnTo>
                    <a:lnTo>
                      <a:pt x="668" y="1519"/>
                    </a:lnTo>
                    <a:lnTo>
                      <a:pt x="632" y="1512"/>
                    </a:lnTo>
                    <a:lnTo>
                      <a:pt x="599" y="1497"/>
                    </a:lnTo>
                    <a:lnTo>
                      <a:pt x="85" y="1201"/>
                    </a:lnTo>
                    <a:lnTo>
                      <a:pt x="56" y="1181"/>
                    </a:lnTo>
                    <a:lnTo>
                      <a:pt x="32" y="1154"/>
                    </a:lnTo>
                    <a:lnTo>
                      <a:pt x="15" y="1124"/>
                    </a:lnTo>
                    <a:lnTo>
                      <a:pt x="3" y="1090"/>
                    </a:lnTo>
                    <a:lnTo>
                      <a:pt x="0" y="1054"/>
                    </a:lnTo>
                    <a:lnTo>
                      <a:pt x="0" y="465"/>
                    </a:lnTo>
                    <a:lnTo>
                      <a:pt x="3" y="429"/>
                    </a:lnTo>
                    <a:lnTo>
                      <a:pt x="15" y="395"/>
                    </a:lnTo>
                    <a:lnTo>
                      <a:pt x="32" y="364"/>
                    </a:lnTo>
                    <a:lnTo>
                      <a:pt x="56" y="339"/>
                    </a:lnTo>
                    <a:lnTo>
                      <a:pt x="85" y="318"/>
                    </a:lnTo>
                    <a:lnTo>
                      <a:pt x="599" y="21"/>
                    </a:lnTo>
                    <a:lnTo>
                      <a:pt x="632" y="7"/>
                    </a:lnTo>
                    <a:lnTo>
                      <a:pt x="668" y="0"/>
                    </a:lnTo>
                    <a:close/>
                  </a:path>
                </a:pathLst>
              </a:custGeom>
              <a:solidFill>
                <a:schemeClr val="accent5"/>
              </a:solidFill>
              <a:ln w="3175">
                <a:noFill/>
                <a:prstDash val="solid"/>
                <a:round/>
              </a:ln>
            </p:spPr>
            <p:txBody>
              <a:bodyPr vert="horz" wrap="square" lIns="91440" tIns="45720" rIns="91440" bIns="45720" numCol="1" anchor="ctr" anchorCtr="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ru-RU" sz="1600" i="1" u="sng" dirty="0">
                  <a:solidFill>
                    <a:schemeClr val="accent1"/>
                  </a:solidFill>
                </a:endParaRPr>
              </a:p>
            </p:txBody>
          </p:sp>
          <p:sp>
            <p:nvSpPr>
              <p:cNvPr id="59" name="iṡḷïḑè">
                <a:extLst>
                  <a:ext uri="{FF2B5EF4-FFF2-40B4-BE49-F238E27FC236}">
                    <a16:creationId xmlns:a16="http://schemas.microsoft.com/office/drawing/2014/main" id="{2C3DDE24-D7A4-4FA9-BE0C-EECBF77D520C}"/>
                  </a:ext>
                </a:extLst>
              </p:cNvPr>
              <p:cNvSpPr/>
              <p:nvPr/>
            </p:nvSpPr>
            <p:spPr>
              <a:xfrm>
                <a:off x="9807543" y="1130300"/>
                <a:ext cx="865241" cy="409575"/>
              </a:xfrm>
              <a:prstGeom prst="rect">
                <a:avLst/>
              </a:prstGeom>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u="sng" dirty="0"/>
                  <a:t>2018</a:t>
                </a:r>
              </a:p>
            </p:txBody>
          </p:sp>
          <p:grpSp>
            <p:nvGrpSpPr>
              <p:cNvPr id="60" name="iSlïḋé">
                <a:extLst>
                  <a:ext uri="{FF2B5EF4-FFF2-40B4-BE49-F238E27FC236}">
                    <a16:creationId xmlns:a16="http://schemas.microsoft.com/office/drawing/2014/main" id="{289DB357-BB0F-4DBD-98AB-9911AD24DD34}"/>
                  </a:ext>
                </a:extLst>
              </p:cNvPr>
              <p:cNvGrpSpPr/>
              <p:nvPr/>
            </p:nvGrpSpPr>
            <p:grpSpPr>
              <a:xfrm>
                <a:off x="10204163" y="2482831"/>
                <a:ext cx="72000" cy="527678"/>
                <a:chOff x="10204163" y="2482831"/>
                <a:chExt cx="72000" cy="527678"/>
              </a:xfrm>
            </p:grpSpPr>
            <p:cxnSp>
              <p:nvCxnSpPr>
                <p:cNvPr id="61" name="直接连接符 60">
                  <a:extLst>
                    <a:ext uri="{FF2B5EF4-FFF2-40B4-BE49-F238E27FC236}">
                      <a16:creationId xmlns:a16="http://schemas.microsoft.com/office/drawing/2014/main" id="{C30A720A-1DF5-4259-AD78-45D266A60C29}"/>
                    </a:ext>
                  </a:extLst>
                </p:cNvPr>
                <p:cNvCxnSpPr/>
                <p:nvPr/>
              </p:nvCxnSpPr>
              <p:spPr>
                <a:xfrm>
                  <a:off x="10240163" y="2482831"/>
                  <a:ext cx="0" cy="455678"/>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2" name="îṩḻïḋé">
                  <a:extLst>
                    <a:ext uri="{FF2B5EF4-FFF2-40B4-BE49-F238E27FC236}">
                      <a16:creationId xmlns:a16="http://schemas.microsoft.com/office/drawing/2014/main" id="{A17B7F0B-FA6C-4650-8ED0-C83BEF490B01}"/>
                    </a:ext>
                  </a:extLst>
                </p:cNvPr>
                <p:cNvSpPr/>
                <p:nvPr/>
              </p:nvSpPr>
              <p:spPr>
                <a:xfrm>
                  <a:off x="10204163" y="2938509"/>
                  <a:ext cx="72000" cy="72000"/>
                </a:xfrm>
                <a:prstGeom prst="ellipse">
                  <a:avLst/>
                </a:prstGeom>
                <a:solidFill>
                  <a:schemeClr val="accent5"/>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sz="2000" b="1" i="1">
                    <a:solidFill>
                      <a:schemeClr val="tx1"/>
                    </a:solidFill>
                  </a:endParaRPr>
                </a:p>
              </p:txBody>
            </p:sp>
          </p:grpSp>
        </p:grpSp>
      </p:grpSp>
      <p:sp>
        <p:nvSpPr>
          <p:cNvPr id="50" name="ïsḻïḑè">
            <a:extLst>
              <a:ext uri="{FF2B5EF4-FFF2-40B4-BE49-F238E27FC236}">
                <a16:creationId xmlns:a16="http://schemas.microsoft.com/office/drawing/2014/main" id="{A15652F1-A912-4728-B28F-4CB93DF980F1}"/>
              </a:ext>
            </a:extLst>
          </p:cNvPr>
          <p:cNvSpPr txBox="1"/>
          <p:nvPr/>
        </p:nvSpPr>
        <p:spPr>
          <a:xfrm>
            <a:off x="7333380" y="4742008"/>
            <a:ext cx="2182865" cy="176744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kern="0" dirty="0">
                <a:solidFill>
                  <a:schemeClr val="tx1">
                    <a:lumMod val="95000"/>
                    <a:lumOff val="5000"/>
                  </a:schemeClr>
                </a:solidFill>
                <a:latin typeface="微软雅黑" panose="020B0503020204020204" charset="-122"/>
                <a:ea typeface="微软雅黑" panose="020B0503020204020204" charset="-122"/>
              </a:rPr>
              <a:t>区块链从实验室走向应用的元年，区块链也从</a:t>
            </a:r>
            <a:r>
              <a:rPr lang="en-US" altLang="zh-CN" kern="0" dirty="0">
                <a:solidFill>
                  <a:schemeClr val="tx1">
                    <a:lumMod val="95000"/>
                    <a:lumOff val="5000"/>
                  </a:schemeClr>
                </a:solidFill>
                <a:latin typeface="微软雅黑" panose="020B0503020204020204" charset="-122"/>
                <a:ea typeface="微软雅黑" panose="020B0503020204020204" charset="-122"/>
              </a:rPr>
              <a:t>1.0</a:t>
            </a:r>
            <a:r>
              <a:rPr lang="zh-CN" altLang="en-US" kern="0" dirty="0">
                <a:solidFill>
                  <a:schemeClr val="tx1">
                    <a:lumMod val="95000"/>
                    <a:lumOff val="5000"/>
                  </a:schemeClr>
                </a:solidFill>
                <a:latin typeface="微软雅黑" panose="020B0503020204020204" charset="-122"/>
                <a:ea typeface="微软雅黑" panose="020B0503020204020204" charset="-122"/>
              </a:rPr>
              <a:t>时代迈向了</a:t>
            </a:r>
            <a:r>
              <a:rPr lang="en-US" altLang="zh-CN" kern="0" dirty="0">
                <a:solidFill>
                  <a:schemeClr val="tx1">
                    <a:lumMod val="95000"/>
                    <a:lumOff val="5000"/>
                  </a:schemeClr>
                </a:solidFill>
                <a:latin typeface="微软雅黑" panose="020B0503020204020204" charset="-122"/>
                <a:ea typeface="微软雅黑" panose="020B0503020204020204" charset="-122"/>
              </a:rPr>
              <a:t>2.0</a:t>
            </a:r>
            <a:r>
              <a:rPr lang="zh-CN" altLang="en-US" kern="0" dirty="0">
                <a:solidFill>
                  <a:schemeClr val="tx1">
                    <a:lumMod val="95000"/>
                    <a:lumOff val="5000"/>
                  </a:schemeClr>
                </a:solidFill>
                <a:latin typeface="微软雅黑" panose="020B0503020204020204" charset="-122"/>
                <a:ea typeface="微软雅黑" panose="020B0503020204020204" charset="-122"/>
              </a:rPr>
              <a:t>时代</a:t>
            </a:r>
          </a:p>
        </p:txBody>
      </p:sp>
      <p:sp>
        <p:nvSpPr>
          <p:cNvPr id="51" name="ïsḻïḑè">
            <a:extLst>
              <a:ext uri="{FF2B5EF4-FFF2-40B4-BE49-F238E27FC236}">
                <a16:creationId xmlns:a16="http://schemas.microsoft.com/office/drawing/2014/main" id="{982217B0-065E-4DD8-AC29-B2227D708569}"/>
              </a:ext>
            </a:extLst>
          </p:cNvPr>
          <p:cNvSpPr txBox="1"/>
          <p:nvPr/>
        </p:nvSpPr>
        <p:spPr>
          <a:xfrm>
            <a:off x="9643166" y="3822284"/>
            <a:ext cx="2110865" cy="80752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kern="0" dirty="0">
                <a:solidFill>
                  <a:schemeClr val="tx1">
                    <a:lumMod val="95000"/>
                    <a:lumOff val="5000"/>
                  </a:schemeClr>
                </a:solidFill>
                <a:latin typeface="微软雅黑" panose="020B0503020204020204" charset="-122"/>
                <a:ea typeface="微软雅黑" panose="020B0503020204020204" charset="-122"/>
              </a:rPr>
              <a:t>区块链应用与研究告诉发展和推进</a:t>
            </a:r>
          </a:p>
        </p:txBody>
      </p:sp>
    </p:spTree>
    <p:extLst>
      <p:ext uri="{BB962C8B-B14F-4D97-AF65-F5344CB8AC3E}">
        <p14:creationId xmlns:p14="http://schemas.microsoft.com/office/powerpoint/2010/main" val="264675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charset="-122"/>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charset="-122"/>
              <a:sym typeface="Arial" panose="020B0604020202020204" pitchFamily="34" charset="0"/>
            </a:endParaRPr>
          </a:p>
        </p:txBody>
      </p:sp>
      <p:sp>
        <p:nvSpPr>
          <p:cNvPr id="26" name="Title 1"/>
          <p:cNvSpPr txBox="1"/>
          <p:nvPr/>
        </p:nvSpPr>
        <p:spPr>
          <a:xfrm>
            <a:off x="600070" y="231314"/>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defRPr/>
            </a:pPr>
            <a:r>
              <a:rPr lang="zh-CN" altLang="en-US" sz="2400" b="1" spc="600" dirty="0">
                <a:solidFill>
                  <a:srgbClr val="004EA2"/>
                </a:solidFill>
                <a:latin typeface="微软雅黑" panose="020B0503020204020204" charset="-122"/>
                <a:ea typeface="微软雅黑" panose="020B0503020204020204" charset="-122"/>
                <a:sym typeface="+mn-ea"/>
              </a:rPr>
              <a:t>区块链</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87" name="ïsḻïḑè">
            <a:extLst>
              <a:ext uri="{FF2B5EF4-FFF2-40B4-BE49-F238E27FC236}">
                <a16:creationId xmlns:a16="http://schemas.microsoft.com/office/drawing/2014/main" id="{3D8FEB2D-B7F0-42C4-A4B3-C6759284FA87}"/>
              </a:ext>
            </a:extLst>
          </p:cNvPr>
          <p:cNvSpPr txBox="1"/>
          <p:nvPr/>
        </p:nvSpPr>
        <p:spPr>
          <a:xfrm>
            <a:off x="2075557" y="1590201"/>
            <a:ext cx="6346990" cy="366969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defRPr/>
            </a:pPr>
            <a:r>
              <a:rPr lang="zh-CN" altLang="en-US" sz="2000" dirty="0"/>
              <a:t>什么是区块链？</a:t>
            </a:r>
            <a:endParaRPr lang="en-US" altLang="zh-CN" sz="2000" dirty="0"/>
          </a:p>
          <a:p>
            <a:pPr algn="just">
              <a:lnSpc>
                <a:spcPct val="130000"/>
              </a:lnSpc>
              <a:defRPr/>
            </a:pPr>
            <a:r>
              <a:rPr lang="zh-CN" altLang="en-US" sz="2000" dirty="0"/>
              <a:t>从科技层面来看，区块链涉及数学、密码学、互联网和计算机编程等很多科学技术问题。</a:t>
            </a:r>
            <a:endParaRPr lang="en-US" altLang="zh-CN" sz="2000" dirty="0"/>
          </a:p>
          <a:p>
            <a:pPr algn="just">
              <a:lnSpc>
                <a:spcPct val="130000"/>
              </a:lnSpc>
              <a:defRPr/>
            </a:pPr>
            <a:r>
              <a:rPr lang="zh-CN" altLang="en-US" sz="2000" dirty="0"/>
              <a:t>从应用视角来看，简单来说，区块链是一个分布式的共享账本和数据库，具有去中心化、不可篡改、全程留痕、可以追溯、集体维护、公开透明等特点。这些特点保证了区块链的“诚实”与“透明”，为区块链创造信任奠定基础。</a:t>
            </a:r>
            <a:endParaRPr lang="zh-CN" altLang="en-US" sz="2000" kern="0" dirty="0">
              <a:solidFill>
                <a:schemeClr val="tx1">
                  <a:lumMod val="95000"/>
                  <a:lumOff val="5000"/>
                </a:schemeClr>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953FA294-0D20-45A0-9363-9B1FAFDF3911}"/>
              </a:ext>
            </a:extLst>
          </p:cNvPr>
          <p:cNvSpPr txBox="1"/>
          <p:nvPr/>
        </p:nvSpPr>
        <p:spPr>
          <a:xfrm>
            <a:off x="2265027" y="5059841"/>
            <a:ext cx="5595456" cy="400110"/>
          </a:xfrm>
          <a:prstGeom prst="rect">
            <a:avLst/>
          </a:prstGeom>
          <a:noFill/>
        </p:spPr>
        <p:txBody>
          <a:bodyPr wrap="square" rtlCol="0">
            <a:spAutoFit/>
          </a:bodyPr>
          <a:lstStyle/>
          <a:p>
            <a:r>
              <a:rPr lang="zh-CN" altLang="en-US" sz="2000" dirty="0">
                <a:highlight>
                  <a:srgbClr val="047EDA"/>
                </a:highlight>
              </a:rPr>
              <a:t>从本质上讲，区块链是一个共享数据库</a:t>
            </a:r>
          </a:p>
        </p:txBody>
      </p:sp>
    </p:spTree>
    <p:extLst>
      <p:ext uri="{BB962C8B-B14F-4D97-AF65-F5344CB8AC3E}">
        <p14:creationId xmlns:p14="http://schemas.microsoft.com/office/powerpoint/2010/main" val="80682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9" name="任意多边形 8"/>
          <p:cNvSpPr/>
          <p:nvPr userDrawn="1">
            <p:custDataLst>
              <p:tags r:id="rId3"/>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04E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7EC234"/>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6" name="Title 1"/>
          <p:cNvSpPr txBox="1"/>
          <p:nvPr/>
        </p:nvSpPr>
        <p:spPr>
          <a:xfrm>
            <a:off x="600070" y="231314"/>
            <a:ext cx="295097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600" normalizeH="0" baseline="0" noProof="0" dirty="0">
                <a:ln>
                  <a:noFill/>
                </a:ln>
                <a:solidFill>
                  <a:srgbClr val="004EA2"/>
                </a:solidFill>
                <a:effectLst/>
                <a:uLnTx/>
                <a:uFillTx/>
                <a:latin typeface="微软雅黑" panose="020B0503020204020204" charset="-122"/>
                <a:ea typeface="微软雅黑" panose="020B0503020204020204" charset="-122"/>
                <a:sym typeface="+mn-ea"/>
              </a:rPr>
              <a:t>区块链结构</a:t>
            </a:r>
          </a:p>
        </p:txBody>
      </p:sp>
      <p:pic>
        <p:nvPicPr>
          <p:cNvPr id="14" name="图片 13">
            <a:extLst>
              <a:ext uri="{FF2B5EF4-FFF2-40B4-BE49-F238E27FC236}">
                <a16:creationId xmlns:a16="http://schemas.microsoft.com/office/drawing/2014/main" id="{FC63D68C-297A-4AEB-B2A3-56E4F74B6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468" y="135564"/>
            <a:ext cx="1478713" cy="388162"/>
          </a:xfrm>
          <a:prstGeom prst="rect">
            <a:avLst/>
          </a:prstGeom>
        </p:spPr>
      </p:pic>
      <p:sp>
        <p:nvSpPr>
          <p:cNvPr id="87" name="ïsḻïḑè">
            <a:extLst>
              <a:ext uri="{FF2B5EF4-FFF2-40B4-BE49-F238E27FC236}">
                <a16:creationId xmlns:a16="http://schemas.microsoft.com/office/drawing/2014/main" id="{3D8FEB2D-B7F0-42C4-A4B3-C6759284FA87}"/>
              </a:ext>
            </a:extLst>
          </p:cNvPr>
          <p:cNvSpPr txBox="1"/>
          <p:nvPr/>
        </p:nvSpPr>
        <p:spPr>
          <a:xfrm>
            <a:off x="1644242" y="1398049"/>
            <a:ext cx="4203647" cy="501114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000" dirty="0"/>
              <a:t>比特币的区块结构跟</a:t>
            </a:r>
            <a:r>
              <a:rPr lang="en-US" altLang="zh-CN" sz="2000" dirty="0"/>
              <a:t>IP</a:t>
            </a:r>
            <a:r>
              <a:rPr lang="zh-CN" altLang="en-US" sz="2000" dirty="0"/>
              <a:t>数据包格式类似。</a:t>
            </a:r>
            <a:r>
              <a:rPr lang="en-US" altLang="zh-CN" sz="2000" dirty="0"/>
              <a:t>IP</a:t>
            </a:r>
            <a:r>
              <a:rPr lang="zh-CN" altLang="en-US" sz="2000" dirty="0"/>
              <a:t>数据包由报</a:t>
            </a:r>
            <a:r>
              <a:rPr lang="zh-CN" altLang="en-US" dirty="0"/>
              <a:t>文头和报文体组成，区块结构也包含区块头和区块体。</a:t>
            </a:r>
            <a:endParaRPr lang="en-US" altLang="zh-CN" dirty="0"/>
          </a:p>
          <a:p>
            <a:r>
              <a:rPr lang="zh-CN" altLang="en-US" dirty="0"/>
              <a:t>区块头：</a:t>
            </a:r>
            <a:r>
              <a:rPr lang="en-US" altLang="zh-CN" dirty="0"/>
              <a:t>80</a:t>
            </a:r>
            <a:r>
              <a:rPr lang="zh-CN" altLang="en-US" dirty="0"/>
              <a:t>字节</a:t>
            </a:r>
          </a:p>
          <a:p>
            <a:r>
              <a:rPr lang="zh-CN" altLang="en-US" dirty="0"/>
              <a:t>版本号：</a:t>
            </a:r>
            <a:r>
              <a:rPr lang="en-US" altLang="zh-CN" dirty="0"/>
              <a:t>4</a:t>
            </a:r>
            <a:r>
              <a:rPr lang="zh-CN" altLang="en-US" dirty="0"/>
              <a:t>字节，标识当前系统的版本号</a:t>
            </a:r>
          </a:p>
          <a:p>
            <a:r>
              <a:rPr lang="zh-CN" altLang="en-US" dirty="0"/>
              <a:t>时间戳：</a:t>
            </a:r>
            <a:r>
              <a:rPr lang="en-US" altLang="zh-CN" dirty="0"/>
              <a:t>4</a:t>
            </a:r>
            <a:r>
              <a:rPr lang="zh-CN" altLang="en-US" dirty="0"/>
              <a:t>字节，标识区块的生成时间</a:t>
            </a:r>
          </a:p>
          <a:p>
            <a:r>
              <a:rPr lang="zh-CN" altLang="en-US" dirty="0"/>
              <a:t>前一区块哈希：</a:t>
            </a:r>
            <a:r>
              <a:rPr lang="en-US" altLang="zh-CN" dirty="0"/>
              <a:t>32</a:t>
            </a:r>
            <a:r>
              <a:rPr lang="zh-CN" altLang="en-US" dirty="0"/>
              <a:t>字节，上一个区块的哈希值</a:t>
            </a:r>
          </a:p>
          <a:p>
            <a:r>
              <a:rPr lang="en-US" altLang="zh-CN" dirty="0"/>
              <a:t>Merkle</a:t>
            </a:r>
            <a:r>
              <a:rPr lang="zh-CN" altLang="en-US" dirty="0"/>
              <a:t>根：</a:t>
            </a:r>
            <a:r>
              <a:rPr lang="en-US" altLang="zh-CN" dirty="0"/>
              <a:t>32</a:t>
            </a:r>
            <a:r>
              <a:rPr lang="zh-CN" altLang="en-US" dirty="0"/>
              <a:t>字节，两两交易通过</a:t>
            </a:r>
            <a:r>
              <a:rPr lang="en-US" altLang="zh-CN" dirty="0"/>
              <a:t>SHA256</a:t>
            </a:r>
            <a:r>
              <a:rPr lang="zh-CN" altLang="en-US" dirty="0"/>
              <a:t>最后得到的哈希值</a:t>
            </a:r>
          </a:p>
          <a:p>
            <a:r>
              <a:rPr lang="zh-CN" altLang="en-US" dirty="0"/>
              <a:t>难度值：</a:t>
            </a:r>
            <a:r>
              <a:rPr lang="en-US" altLang="zh-CN" dirty="0"/>
              <a:t>4</a:t>
            </a:r>
            <a:r>
              <a:rPr lang="zh-CN" altLang="en-US" dirty="0"/>
              <a:t>字节，为生成新区快设置的目标难度值</a:t>
            </a:r>
          </a:p>
          <a:p>
            <a:r>
              <a:rPr lang="zh-CN" altLang="en-US" dirty="0"/>
              <a:t>随机数：</a:t>
            </a:r>
            <a:r>
              <a:rPr lang="en-US" altLang="zh-CN" dirty="0"/>
              <a:t>4</a:t>
            </a:r>
            <a:r>
              <a:rPr lang="zh-CN" altLang="en-US" dirty="0"/>
              <a:t>字节，工作量证明算法中用于动态改变哈希输入值的一个整数</a:t>
            </a:r>
          </a:p>
          <a:p>
            <a:r>
              <a:rPr lang="zh-CN" altLang="en-US" dirty="0"/>
              <a:t>区块体：存放交易数量和完整的交易记录</a:t>
            </a:r>
          </a:p>
          <a:p>
            <a:endParaRPr lang="zh-CN" altLang="en-US" dirty="0"/>
          </a:p>
        </p:txBody>
      </p:sp>
      <p:pic>
        <p:nvPicPr>
          <p:cNvPr id="10" name="图片 9">
            <a:extLst>
              <a:ext uri="{FF2B5EF4-FFF2-40B4-BE49-F238E27FC236}">
                <a16:creationId xmlns:a16="http://schemas.microsoft.com/office/drawing/2014/main" id="{9546D1BC-9DE9-4E28-99F1-97663A0B4993}"/>
              </a:ext>
            </a:extLst>
          </p:cNvPr>
          <p:cNvPicPr>
            <a:picLocks noChangeAspect="1"/>
          </p:cNvPicPr>
          <p:nvPr/>
        </p:nvPicPr>
        <p:blipFill>
          <a:blip r:embed="rId7"/>
          <a:stretch>
            <a:fillRect/>
          </a:stretch>
        </p:blipFill>
        <p:spPr>
          <a:xfrm>
            <a:off x="5984248" y="1333939"/>
            <a:ext cx="5273675" cy="3569335"/>
          </a:xfrm>
          <a:prstGeom prst="rect">
            <a:avLst/>
          </a:prstGeom>
          <a:noFill/>
          <a:ln>
            <a:noFill/>
          </a:ln>
        </p:spPr>
      </p:pic>
    </p:spTree>
    <p:extLst>
      <p:ext uri="{BB962C8B-B14F-4D97-AF65-F5344CB8AC3E}">
        <p14:creationId xmlns:p14="http://schemas.microsoft.com/office/powerpoint/2010/main" val="3005488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厦门大学论文答辩模板"/>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ISLIDE.DIAGRAM" val="25961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ISLIDE.DIAGRAM" val="264777"/>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ISLIDE.DIAGRAM" val="258392"/>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下载更多PPT模板，请登陆蘑菇创意www.imogu.cn​​">
  <a:themeElements>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DDB800"/>
    </a:accent1>
    <a:accent2>
      <a:srgbClr val="FF9F2F"/>
    </a:accent2>
    <a:accent3>
      <a:srgbClr val="24B5FF"/>
    </a:accent3>
    <a:accent4>
      <a:srgbClr val="513123"/>
    </a:accent4>
    <a:accent5>
      <a:srgbClr val="75E1AB"/>
    </a:accent5>
    <a:accent6>
      <a:srgbClr val="304F67"/>
    </a:accent6>
    <a:hlink>
      <a:srgbClr val="4472C4"/>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DDB800"/>
    </a:accent1>
    <a:accent2>
      <a:srgbClr val="FF9F2F"/>
    </a:accent2>
    <a:accent3>
      <a:srgbClr val="24B5FF"/>
    </a:accent3>
    <a:accent4>
      <a:srgbClr val="513123"/>
    </a:accent4>
    <a:accent5>
      <a:srgbClr val="75E1AB"/>
    </a:accent5>
    <a:accent6>
      <a:srgbClr val="304F67"/>
    </a:accent6>
    <a:hlink>
      <a:srgbClr val="4472C4"/>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DDB800"/>
    </a:accent1>
    <a:accent2>
      <a:srgbClr val="FF9F2F"/>
    </a:accent2>
    <a:accent3>
      <a:srgbClr val="24B5FF"/>
    </a:accent3>
    <a:accent4>
      <a:srgbClr val="513123"/>
    </a:accent4>
    <a:accent5>
      <a:srgbClr val="75E1AB"/>
    </a:accent5>
    <a:accent6>
      <a:srgbClr val="304F67"/>
    </a:accent6>
    <a:hlink>
      <a:srgbClr val="4472C4"/>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0000AB"/>
    </a:accent1>
    <a:accent2>
      <a:srgbClr val="037ADA"/>
    </a:accent2>
    <a:accent3>
      <a:srgbClr val="00B2FA"/>
    </a:accent3>
    <a:accent4>
      <a:srgbClr val="54BCDC"/>
    </a:accent4>
    <a:accent5>
      <a:srgbClr val="9D8CFF"/>
    </a:accent5>
    <a:accent6>
      <a:srgbClr val="B3BCBD"/>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3392</TotalTime>
  <Words>1458</Words>
  <Application>Microsoft Office PowerPoint</Application>
  <PresentationFormat>宽屏</PresentationFormat>
  <Paragraphs>110</Paragraphs>
  <Slides>20</Slides>
  <Notes>19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Open Sans Light</vt:lpstr>
      <vt:lpstr>等线</vt:lpstr>
      <vt:lpstr>等线 Light</vt:lpstr>
      <vt:lpstr>华文中宋</vt:lpstr>
      <vt:lpstr>微软雅黑</vt:lpstr>
      <vt:lpstr>Aharoni</vt:lpstr>
      <vt:lpstr>Arial</vt:lpstr>
      <vt:lpstr>Impact</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蓝色厦门大学论文答辩模板</dc:title>
  <dc:creator>Administrator</dc:creator>
  <cp:lastModifiedBy>Administrator</cp:lastModifiedBy>
  <cp:revision>169</cp:revision>
  <dcterms:created xsi:type="dcterms:W3CDTF">2018-03-09T23:56:55Z</dcterms:created>
  <dcterms:modified xsi:type="dcterms:W3CDTF">2020-12-04T04:20:27Z</dcterms:modified>
</cp:coreProperties>
</file>